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7"/>
  </p:notesMasterIdLst>
  <p:sldIdLst>
    <p:sldId id="257" r:id="rId3"/>
    <p:sldId id="282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71" r:id="rId12"/>
    <p:sldId id="275" r:id="rId13"/>
    <p:sldId id="281" r:id="rId14"/>
    <p:sldId id="266" r:id="rId15"/>
    <p:sldId id="272" r:id="rId16"/>
    <p:sldId id="280" r:id="rId17"/>
    <p:sldId id="273" r:id="rId18"/>
    <p:sldId id="283" r:id="rId19"/>
    <p:sldId id="284" r:id="rId20"/>
    <p:sldId id="279" r:id="rId21"/>
    <p:sldId id="276" r:id="rId22"/>
    <p:sldId id="277" r:id="rId23"/>
    <p:sldId id="285" r:id="rId24"/>
    <p:sldId id="286" r:id="rId25"/>
    <p:sldId id="287" r:id="rId26"/>
    <p:sldId id="289" r:id="rId27"/>
    <p:sldId id="288" r:id="rId28"/>
    <p:sldId id="290" r:id="rId29"/>
    <p:sldId id="269" r:id="rId30"/>
    <p:sldId id="268" r:id="rId31"/>
    <p:sldId id="292" r:id="rId32"/>
    <p:sldId id="293" r:id="rId33"/>
    <p:sldId id="296" r:id="rId34"/>
    <p:sldId id="297" r:id="rId35"/>
    <p:sldId id="311" r:id="rId36"/>
    <p:sldId id="267" r:id="rId37"/>
    <p:sldId id="298" r:id="rId38"/>
    <p:sldId id="299" r:id="rId39"/>
    <p:sldId id="301" r:id="rId40"/>
    <p:sldId id="302" r:id="rId41"/>
    <p:sldId id="303" r:id="rId42"/>
    <p:sldId id="304" r:id="rId43"/>
    <p:sldId id="305" r:id="rId44"/>
    <p:sldId id="307" r:id="rId45"/>
    <p:sldId id="308" r:id="rId46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C5F09-315B-4B55-86FC-7FF5AA813D2D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76E71-031F-4633-BD81-42B8888B3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3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76E71-031F-4633-BD81-42B8888B3A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 -</a:t>
            </a:r>
            <a:r>
              <a:rPr lang="en-US" baseline="0" dirty="0" smtClean="0"/>
              <a:t> big difference – TWO solutions!!!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76E71-031F-4633-BD81-42B8888B3A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76E71-031F-4633-BD81-42B8888B3A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4DCE84-0473-4FAD-BB42-9EF1CE5CEB4B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B83143-07D8-4958-ACD0-98669DE1E95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59898"/>
            <a:ext cx="7858924" cy="13165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Times" pitchFamily="18" charset="0"/>
                <a:cs typeface="Times New Roman" pitchFamily="18" charset="0"/>
              </a:rPr>
              <a:t>Solving Absolute Value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Equations</a:t>
            </a:r>
            <a:endParaRPr lang="en-US" dirty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7406640" cy="2286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" pitchFamily="18" charset="0"/>
                <a:cs typeface="Times New Roman" pitchFamily="18" charset="0"/>
              </a:rPr>
              <a:t>AII.4a – The student will solve, algebraically and graphically, absolute value equations and inequalities.  Graphing calculators will be used for solving and for confirming the algebraic solution. </a:t>
            </a:r>
            <a:endParaRPr lang="en-US" sz="2800" b="1" dirty="0">
              <a:latin typeface="Times" pitchFamily="18" charset="0"/>
              <a:cs typeface="Times New Roman" pitchFamily="18" charset="0"/>
            </a:endParaRPr>
          </a:p>
          <a:p>
            <a:endParaRPr lang="en-US" sz="2000" dirty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95284" y="4572000"/>
            <a:ext cx="7406640" cy="1752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06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lnSpc>
                <a:spcPct val="150000"/>
              </a:lnSpc>
              <a:buNone/>
            </a:pPr>
            <a:r>
              <a:rPr lang="en-US" dirty="0">
                <a:latin typeface="Times" pitchFamily="18" charset="0"/>
              </a:rPr>
              <a:t> </a:t>
            </a:r>
            <a:r>
              <a:rPr lang="en-US" sz="3200" b="1" dirty="0">
                <a:latin typeface="Times" pitchFamily="18" charset="0"/>
              </a:rPr>
              <a:t>|4</a:t>
            </a:r>
            <a:r>
              <a:rPr lang="en-US" sz="3200" b="1" i="1" dirty="0">
                <a:latin typeface="Times" pitchFamily="18" charset="0"/>
              </a:rPr>
              <a:t>s</a:t>
            </a:r>
            <a:r>
              <a:rPr lang="en-US" sz="3200" b="1" dirty="0">
                <a:latin typeface="Times" pitchFamily="18" charset="0"/>
              </a:rPr>
              <a:t> – </a:t>
            </a:r>
            <a:r>
              <a:rPr lang="en-US" sz="3200" b="1" dirty="0" smtClean="0">
                <a:latin typeface="Times" pitchFamily="18" charset="0"/>
              </a:rPr>
              <a:t>8| </a:t>
            </a:r>
            <a:r>
              <a:rPr lang="en-US" sz="3200" b="1" dirty="0">
                <a:latin typeface="Times" pitchFamily="18" charset="0"/>
              </a:rPr>
              <a:t>- 7 = </a:t>
            </a:r>
            <a:r>
              <a:rPr lang="en-US" sz="3200" b="1" dirty="0" smtClean="0">
                <a:latin typeface="Times" pitchFamily="18" charset="0"/>
              </a:rPr>
              <a:t>3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>
                <a:latin typeface="Times" pitchFamily="18" charset="0"/>
              </a:rPr>
              <a:t>|4</a:t>
            </a:r>
            <a:r>
              <a:rPr lang="en-US" i="1" dirty="0">
                <a:latin typeface="Times" pitchFamily="18" charset="0"/>
              </a:rPr>
              <a:t>s</a:t>
            </a:r>
            <a:r>
              <a:rPr lang="en-US" dirty="0">
                <a:latin typeface="Times" pitchFamily="18" charset="0"/>
              </a:rPr>
              <a:t> – </a:t>
            </a:r>
            <a:r>
              <a:rPr lang="en-US" dirty="0" smtClean="0">
                <a:latin typeface="Times" pitchFamily="18" charset="0"/>
              </a:rPr>
              <a:t>8| = 10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 smtClean="0">
                <a:latin typeface="Times" pitchFamily="18" charset="0"/>
              </a:rPr>
              <a:t>4</a:t>
            </a:r>
            <a:r>
              <a:rPr lang="en-US" i="1" dirty="0" smtClean="0">
                <a:latin typeface="Times" pitchFamily="18" charset="0"/>
              </a:rPr>
              <a:t>s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– </a:t>
            </a:r>
            <a:r>
              <a:rPr lang="en-US" dirty="0" smtClean="0">
                <a:latin typeface="Times" pitchFamily="18" charset="0"/>
              </a:rPr>
              <a:t>8 = 10   or    4</a:t>
            </a:r>
            <a:r>
              <a:rPr lang="en-US" i="1" dirty="0" smtClean="0">
                <a:latin typeface="Times" pitchFamily="18" charset="0"/>
              </a:rPr>
              <a:t>s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– </a:t>
            </a:r>
            <a:r>
              <a:rPr lang="en-US" dirty="0" smtClean="0">
                <a:latin typeface="Times" pitchFamily="18" charset="0"/>
              </a:rPr>
              <a:t>8 = -10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 smtClean="0">
                <a:latin typeface="Times" pitchFamily="18" charset="0"/>
              </a:rPr>
              <a:t>4</a:t>
            </a:r>
            <a:r>
              <a:rPr lang="en-US" i="1" dirty="0" smtClean="0">
                <a:latin typeface="Times" pitchFamily="18" charset="0"/>
              </a:rPr>
              <a:t>s</a:t>
            </a:r>
            <a:r>
              <a:rPr lang="en-US" dirty="0" smtClean="0">
                <a:latin typeface="Times" pitchFamily="18" charset="0"/>
              </a:rPr>
              <a:t> = 18   </a:t>
            </a:r>
            <a:r>
              <a:rPr lang="en-US" dirty="0">
                <a:latin typeface="Times" pitchFamily="18" charset="0"/>
              </a:rPr>
              <a:t>or </a:t>
            </a:r>
            <a:r>
              <a:rPr lang="en-US" dirty="0" smtClean="0">
                <a:latin typeface="Times" pitchFamily="18" charset="0"/>
              </a:rPr>
              <a:t>  4</a:t>
            </a:r>
            <a:r>
              <a:rPr lang="en-US" i="1" dirty="0" smtClean="0">
                <a:latin typeface="Times" pitchFamily="18" charset="0"/>
              </a:rPr>
              <a:t>s</a:t>
            </a:r>
            <a:r>
              <a:rPr lang="en-US" dirty="0" smtClean="0">
                <a:latin typeface="Times" pitchFamily="18" charset="0"/>
              </a:rPr>
              <a:t> = -2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i="1" dirty="0" smtClean="0">
                <a:latin typeface="Times" pitchFamily="18" charset="0"/>
              </a:rPr>
              <a:t>s </a:t>
            </a:r>
            <a:r>
              <a:rPr lang="en-US" dirty="0" smtClean="0">
                <a:latin typeface="Times" pitchFamily="18" charset="0"/>
              </a:rPr>
              <a:t>= </a:t>
            </a:r>
            <a:r>
              <a:rPr lang="en-US" baseline="30000" dirty="0" smtClean="0">
                <a:latin typeface="Times" pitchFamily="18" charset="0"/>
              </a:rPr>
              <a:t>9</a:t>
            </a:r>
            <a:r>
              <a:rPr lang="en-US" dirty="0" smtClean="0">
                <a:latin typeface="Times" pitchFamily="18" charset="0"/>
              </a:rPr>
              <a:t>/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 smtClean="0">
                <a:latin typeface="Times" pitchFamily="18" charset="0"/>
              </a:rPr>
              <a:t>, </a:t>
            </a:r>
            <a:r>
              <a:rPr lang="en-US" sz="4400" baseline="30000" dirty="0" smtClean="0">
                <a:latin typeface="Times" pitchFamily="18" charset="0"/>
              </a:rPr>
              <a:t>-</a:t>
            </a:r>
            <a:r>
              <a:rPr lang="en-US" baseline="30000" dirty="0" smtClean="0">
                <a:latin typeface="Times" pitchFamily="18" charset="0"/>
              </a:rPr>
              <a:t>1</a:t>
            </a:r>
            <a:r>
              <a:rPr lang="en-US" dirty="0" smtClean="0">
                <a:latin typeface="Times" pitchFamily="18" charset="0"/>
              </a:rPr>
              <a:t>/</a:t>
            </a:r>
            <a:r>
              <a:rPr lang="en-US" baseline="-25000" dirty="0" smtClean="0">
                <a:latin typeface="Times" pitchFamily="18" charset="0"/>
              </a:rPr>
              <a:t>2</a:t>
            </a:r>
            <a:endParaRPr lang="en-US" dirty="0" smtClean="0">
              <a:latin typeface="Times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>
                <a:latin typeface="Times" pitchFamily="18" charset="0"/>
              </a:rPr>
              <a:t>Be sure to always check your solutions</a:t>
            </a:r>
            <a:r>
              <a:rPr lang="en-US" dirty="0" smtClean="0">
                <a:latin typeface="Times" pitchFamily="18" charset="0"/>
              </a:rPr>
              <a:t>!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b="1" dirty="0">
                <a:latin typeface="Times" pitchFamily="18" charset="0"/>
              </a:rPr>
              <a:t>{</a:t>
            </a:r>
            <a:r>
              <a:rPr lang="en-US" b="1" i="1" dirty="0">
                <a:latin typeface="Times" pitchFamily="18" charset="0"/>
              </a:rPr>
              <a:t>s | s </a:t>
            </a:r>
            <a:r>
              <a:rPr lang="en-US" b="1" dirty="0">
                <a:latin typeface="Times" pitchFamily="18" charset="0"/>
              </a:rPr>
              <a:t>= </a:t>
            </a:r>
            <a:r>
              <a:rPr lang="en-US" b="1" baseline="30000" dirty="0">
                <a:latin typeface="Times" pitchFamily="18" charset="0"/>
              </a:rPr>
              <a:t>9</a:t>
            </a:r>
            <a:r>
              <a:rPr lang="en-US" b="1" dirty="0">
                <a:latin typeface="Times" pitchFamily="18" charset="0"/>
              </a:rPr>
              <a:t>/</a:t>
            </a:r>
            <a:r>
              <a:rPr lang="en-US" b="1" baseline="-25000" dirty="0">
                <a:latin typeface="Times" pitchFamily="18" charset="0"/>
              </a:rPr>
              <a:t>2</a:t>
            </a:r>
            <a:r>
              <a:rPr lang="en-US" b="1" dirty="0">
                <a:latin typeface="Times" pitchFamily="18" charset="0"/>
              </a:rPr>
              <a:t>, </a:t>
            </a:r>
            <a:r>
              <a:rPr lang="en-US" sz="4400" b="1" baseline="30000" dirty="0">
                <a:latin typeface="Times" pitchFamily="18" charset="0"/>
              </a:rPr>
              <a:t>-</a:t>
            </a:r>
            <a:r>
              <a:rPr lang="en-US" b="1" baseline="30000" dirty="0">
                <a:latin typeface="Times" pitchFamily="18" charset="0"/>
              </a:rPr>
              <a:t>1</a:t>
            </a:r>
            <a:r>
              <a:rPr lang="en-US" b="1" dirty="0">
                <a:latin typeface="Times" pitchFamily="18" charset="0"/>
              </a:rPr>
              <a:t>/</a:t>
            </a:r>
            <a:r>
              <a:rPr lang="en-US" b="1" baseline="-25000" dirty="0">
                <a:latin typeface="Times" pitchFamily="18" charset="0"/>
              </a:rPr>
              <a:t>2</a:t>
            </a:r>
            <a:r>
              <a:rPr lang="en-US" b="1" dirty="0">
                <a:latin typeface="Times" pitchFamily="18" charset="0"/>
              </a:rPr>
              <a:t>}</a:t>
            </a:r>
          </a:p>
          <a:p>
            <a:pPr marL="82296" indent="0" algn="ctr">
              <a:lnSpc>
                <a:spcPct val="150000"/>
              </a:lnSpc>
              <a:buNone/>
            </a:pPr>
            <a:endParaRPr lang="en-US" dirty="0">
              <a:latin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752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Add 7 to both sides of the equation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2888" y="2560372"/>
            <a:ext cx="202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Distance: 4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 – 8 is 10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steps from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39399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Solve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0" y="2414429"/>
            <a:ext cx="6858000" cy="2893100"/>
            <a:chOff x="1828800" y="2414429"/>
            <a:chExt cx="6858000" cy="2893100"/>
          </a:xfrm>
        </p:grpSpPr>
        <p:sp>
          <p:nvSpPr>
            <p:cNvPr id="8" name="TextBox 7"/>
            <p:cNvSpPr txBox="1"/>
            <p:nvPr/>
          </p:nvSpPr>
          <p:spPr>
            <a:xfrm>
              <a:off x="1828800" y="2414429"/>
              <a:ext cx="6858000" cy="28931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82296" indent="0" algn="ctr">
                <a:lnSpc>
                  <a:spcPct val="150000"/>
                </a:lnSpc>
                <a:buNone/>
              </a:pPr>
              <a:r>
                <a:rPr lang="en-US" sz="2800" dirty="0" smtClean="0">
                  <a:latin typeface="Times" pitchFamily="18" charset="0"/>
                </a:rPr>
                <a:t>Check: |4</a:t>
              </a:r>
              <a:r>
                <a:rPr lang="en-US" sz="2800" i="1" dirty="0" smtClean="0">
                  <a:latin typeface="Times" pitchFamily="18" charset="0"/>
                </a:rPr>
                <a:t>s</a:t>
              </a:r>
              <a:r>
                <a:rPr lang="en-US" sz="2800" dirty="0" smtClean="0">
                  <a:latin typeface="Times" pitchFamily="18" charset="0"/>
                </a:rPr>
                <a:t> </a:t>
              </a:r>
              <a:r>
                <a:rPr lang="en-US" sz="2800" dirty="0">
                  <a:latin typeface="Times" pitchFamily="18" charset="0"/>
                </a:rPr>
                <a:t>– 8| - 7 = 3</a:t>
              </a:r>
            </a:p>
            <a:p>
              <a:pPr algn="ctr"/>
              <a:r>
                <a:rPr lang="en-US" sz="2800" dirty="0">
                  <a:latin typeface="Times" pitchFamily="18" charset="0"/>
                </a:rPr>
                <a:t>|</a:t>
              </a:r>
              <a:r>
                <a:rPr lang="en-US" sz="2800" dirty="0" smtClean="0">
                  <a:latin typeface="Times" pitchFamily="18" charset="0"/>
                </a:rPr>
                <a:t>4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(</a:t>
              </a:r>
              <a:r>
                <a:rPr lang="en-US" sz="2800" b="1" baseline="300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9</a:t>
              </a:r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/</a:t>
              </a:r>
              <a:r>
                <a:rPr lang="en-US" sz="2800" b="1" baseline="-250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2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) </a:t>
              </a:r>
              <a:r>
                <a:rPr lang="en-US" sz="2800" dirty="0" smtClean="0">
                  <a:latin typeface="Times" pitchFamily="18" charset="0"/>
                </a:rPr>
                <a:t>– </a:t>
              </a:r>
              <a:r>
                <a:rPr lang="en-US" sz="2800" dirty="0">
                  <a:latin typeface="Times" pitchFamily="18" charset="0"/>
                </a:rPr>
                <a:t>8| - 7 = </a:t>
              </a:r>
              <a:r>
                <a:rPr lang="en-US" sz="2800" dirty="0" smtClean="0">
                  <a:latin typeface="Times" pitchFamily="18" charset="0"/>
                </a:rPr>
                <a:t>3      |4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(</a:t>
              </a:r>
              <a:r>
                <a:rPr lang="en-US" sz="2800" b="1" baseline="300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-1</a:t>
              </a:r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/</a:t>
              </a:r>
              <a:r>
                <a:rPr lang="en-US" sz="2800" b="1" baseline="-250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2</a:t>
              </a:r>
              <a:r>
                <a:rPr lang="en-US" sz="28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) </a:t>
              </a:r>
              <a:r>
                <a:rPr lang="en-US" sz="2800" dirty="0" smtClean="0">
                  <a:latin typeface="Times" pitchFamily="18" charset="0"/>
                </a:rPr>
                <a:t> </a:t>
              </a:r>
              <a:r>
                <a:rPr lang="en-US" sz="2800" dirty="0">
                  <a:latin typeface="Times" pitchFamily="18" charset="0"/>
                </a:rPr>
                <a:t>– 8| - 7 = 3</a:t>
              </a:r>
            </a:p>
            <a:p>
              <a:r>
                <a:rPr lang="en-US" sz="2800" dirty="0" smtClean="0">
                  <a:latin typeface="Times" pitchFamily="18" charset="0"/>
                </a:rPr>
                <a:t>        </a:t>
              </a:r>
              <a:r>
                <a:rPr lang="en-US" sz="2800" dirty="0">
                  <a:latin typeface="Times" pitchFamily="18" charset="0"/>
                </a:rPr>
                <a:t>|4</a:t>
              </a:r>
              <a:r>
                <a:rPr lang="en-US" sz="28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(</a:t>
              </a:r>
              <a:r>
                <a:rPr lang="en-US" sz="2800" b="1" baseline="300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9</a:t>
              </a:r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/</a:t>
              </a:r>
              <a:r>
                <a:rPr lang="en-US" sz="2800" b="1" baseline="-250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2</a:t>
              </a:r>
              <a:r>
                <a:rPr lang="en-US" sz="28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) </a:t>
              </a:r>
              <a:r>
                <a:rPr lang="en-US" sz="2800" dirty="0">
                  <a:latin typeface="Times" pitchFamily="18" charset="0"/>
                </a:rPr>
                <a:t>– 8| </a:t>
              </a:r>
              <a:r>
                <a:rPr lang="en-US" sz="2800" dirty="0" smtClean="0">
                  <a:latin typeface="Times" pitchFamily="18" charset="0"/>
                </a:rPr>
                <a:t>= 10          |</a:t>
              </a:r>
              <a:r>
                <a:rPr lang="en-US" sz="2800" dirty="0">
                  <a:latin typeface="Times" pitchFamily="18" charset="0"/>
                </a:rPr>
                <a:t>4</a:t>
              </a:r>
              <a:r>
                <a:rPr lang="en-US" sz="28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(</a:t>
              </a:r>
              <a:r>
                <a:rPr lang="en-US" sz="2800" b="1" baseline="300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-1</a:t>
              </a:r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/</a:t>
              </a:r>
              <a:r>
                <a:rPr lang="en-US" sz="2800" b="1" baseline="-250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2</a:t>
              </a:r>
              <a:r>
                <a:rPr lang="en-US" sz="28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) </a:t>
              </a:r>
              <a:r>
                <a:rPr lang="en-US" sz="2800" dirty="0">
                  <a:latin typeface="Times" pitchFamily="18" charset="0"/>
                </a:rPr>
                <a:t> – 8| </a:t>
              </a:r>
              <a:r>
                <a:rPr lang="en-US" sz="2800" dirty="0" smtClean="0">
                  <a:latin typeface="Times" pitchFamily="18" charset="0"/>
                </a:rPr>
                <a:t>= 10     </a:t>
              </a:r>
              <a:endParaRPr lang="en-US" sz="2800" dirty="0">
                <a:latin typeface="Times" pitchFamily="18" charset="0"/>
              </a:endParaRPr>
            </a:p>
            <a:p>
              <a:r>
                <a:rPr lang="en-US" sz="2800" dirty="0" smtClean="0">
                  <a:latin typeface="Times" pitchFamily="18" charset="0"/>
                </a:rPr>
                <a:t>              |18 – 8|= 10                 |-2 - 8| = 10</a:t>
              </a:r>
            </a:p>
            <a:p>
              <a:r>
                <a:rPr lang="en-US" sz="2800" dirty="0">
                  <a:latin typeface="Times" pitchFamily="18" charset="0"/>
                </a:rPr>
                <a:t>	</a:t>
              </a:r>
              <a:r>
                <a:rPr lang="en-US" sz="2800" dirty="0" smtClean="0">
                  <a:latin typeface="Times" pitchFamily="18" charset="0"/>
                </a:rPr>
                <a:t>         |10| = 10		   |10| = 10</a:t>
              </a:r>
            </a:p>
            <a:p>
              <a:r>
                <a:rPr lang="en-US" sz="2800" dirty="0" smtClean="0">
                  <a:latin typeface="Times" pitchFamily="18" charset="0"/>
                </a:rPr>
                <a:t>                     10 = 10                       10 = 10</a:t>
              </a:r>
              <a:endParaRPr lang="en-US" sz="2800" dirty="0">
                <a:latin typeface="Times" pitchFamily="18" charset="0"/>
              </a:endParaRPr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971957" y="4953000"/>
              <a:ext cx="409957" cy="228600"/>
              <a:chOff x="1824" y="3168"/>
              <a:chExt cx="336" cy="192"/>
            </a:xfrm>
          </p:grpSpPr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8011885" y="4936132"/>
              <a:ext cx="409957" cy="228600"/>
              <a:chOff x="1824" y="3168"/>
              <a:chExt cx="336" cy="192"/>
            </a:xfrm>
          </p:grpSpPr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955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92500"/>
          </a:bodyPr>
          <a:lstStyle/>
          <a:p>
            <a:pPr marL="82296" indent="0" algn="ctr">
              <a:lnSpc>
                <a:spcPct val="150000"/>
              </a:lnSpc>
              <a:buNone/>
            </a:pPr>
            <a:r>
              <a:rPr lang="en-US" dirty="0">
                <a:latin typeface="Times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|</a:t>
            </a:r>
            <a:r>
              <a:rPr lang="en-US" altLang="en-US" b="1" dirty="0">
                <a:latin typeface="Times New Roman" pitchFamily="18" charset="0"/>
              </a:rPr>
              <a:t>3</a:t>
            </a:r>
            <a:r>
              <a:rPr lang="en-US" altLang="en-US" b="1" i="1" dirty="0">
                <a:latin typeface="Times New Roman" pitchFamily="18" charset="0"/>
              </a:rPr>
              <a:t>d</a:t>
            </a:r>
            <a:r>
              <a:rPr lang="en-US" altLang="en-US" b="1" dirty="0">
                <a:latin typeface="Times New Roman" pitchFamily="18" charset="0"/>
              </a:rPr>
              <a:t> - 9| + 6 = 0</a:t>
            </a:r>
            <a:r>
              <a:rPr lang="en-US" altLang="en-US" dirty="0">
                <a:latin typeface="Times New Roman" pitchFamily="18" charset="0"/>
              </a:rPr>
              <a:t>	</a:t>
            </a:r>
            <a:endParaRPr lang="en-US" altLang="en-US" dirty="0" smtClean="0">
              <a:latin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altLang="en-US" sz="2800" dirty="0">
                <a:latin typeface="Times New Roman" pitchFamily="18" charset="0"/>
              </a:rPr>
              <a:t>|</a:t>
            </a:r>
            <a:r>
              <a:rPr lang="en-US" altLang="en-US" dirty="0">
                <a:latin typeface="Times New Roman" pitchFamily="18" charset="0"/>
              </a:rPr>
              <a:t>3</a:t>
            </a:r>
            <a:r>
              <a:rPr lang="en-US" altLang="en-US" i="1" dirty="0">
                <a:latin typeface="Times New Roman" pitchFamily="18" charset="0"/>
              </a:rPr>
              <a:t>d</a:t>
            </a:r>
            <a:r>
              <a:rPr lang="en-US" altLang="en-US" dirty="0">
                <a:latin typeface="Times New Roman" pitchFamily="18" charset="0"/>
              </a:rPr>
              <a:t> - 9| </a:t>
            </a:r>
            <a:r>
              <a:rPr lang="en-US" altLang="en-US" dirty="0" smtClean="0">
                <a:latin typeface="Times New Roman" pitchFamily="18" charset="0"/>
              </a:rPr>
              <a:t>= -6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altLang="en-US" b="1" i="1" dirty="0" smtClean="0">
                <a:latin typeface="Times New Roman" pitchFamily="18" charset="0"/>
              </a:rPr>
              <a:t>d</a:t>
            </a:r>
            <a:r>
              <a:rPr lang="en-US" altLang="en-US" b="1" dirty="0" smtClean="0">
                <a:latin typeface="Times New Roman" pitchFamily="18" charset="0"/>
              </a:rPr>
              <a:t> = { }   </a:t>
            </a:r>
            <a:r>
              <a:rPr lang="en-US" altLang="en-US" dirty="0" smtClean="0">
                <a:latin typeface="Times New Roman" pitchFamily="18" charset="0"/>
              </a:rPr>
              <a:t>or </a:t>
            </a:r>
            <a:r>
              <a:rPr lang="en-US" altLang="en-US" b="1" dirty="0" smtClean="0">
                <a:latin typeface="Times New Roman" pitchFamily="18" charset="0"/>
              </a:rPr>
              <a:t>  </a:t>
            </a:r>
            <a:r>
              <a:rPr lang="en-US" altLang="en-US" b="1" i="1" dirty="0" smtClean="0">
                <a:latin typeface="Times New Roman" pitchFamily="18" charset="0"/>
              </a:rPr>
              <a:t>d</a:t>
            </a:r>
            <a:r>
              <a:rPr lang="en-US" altLang="en-US" b="1" dirty="0" smtClean="0">
                <a:latin typeface="Times New Roman" pitchFamily="18" charset="0"/>
              </a:rPr>
              <a:t> = Ø</a:t>
            </a:r>
          </a:p>
          <a:p>
            <a:pPr marL="82296" indent="0" algn="ctr">
              <a:lnSpc>
                <a:spcPct val="110000"/>
              </a:lnSpc>
              <a:buNone/>
            </a:pPr>
            <a:endParaRPr lang="en-US" altLang="en-US" dirty="0" smtClean="0">
              <a:latin typeface="Times New Roman" pitchFamily="18" charset="0"/>
            </a:endParaRPr>
          </a:p>
          <a:p>
            <a:pPr marL="82296" indent="0" algn="ctr">
              <a:lnSpc>
                <a:spcPct val="110000"/>
              </a:lnSpc>
              <a:buNone/>
            </a:pPr>
            <a:r>
              <a:rPr lang="en-US" altLang="en-US" sz="3000" dirty="0" smtClean="0">
                <a:latin typeface="Times New Roman" pitchFamily="18" charset="0"/>
              </a:rPr>
              <a:t>Remember, you can walk 6 steps forward, or    you can walk 6 steps backwards, but you cannot walk -6 steps. Distance is always positive and is separate from the direction you are walking. </a:t>
            </a:r>
            <a:endParaRPr lang="en-US" sz="3000" dirty="0">
              <a:latin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905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Subtract 6 from both sides of the equation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2888" y="2712772"/>
            <a:ext cx="2863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Distance: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3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d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- 9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is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-6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steps from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0.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8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3962400"/>
            <a:ext cx="533400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None/>
            </a:pPr>
            <a:endParaRPr lang="en-US" altLang="en-US" sz="2800" dirty="0" smtClean="0">
              <a:latin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altLang="en-US" sz="2800" dirty="0">
              <a:latin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lnSpc>
                <a:spcPct val="110000"/>
              </a:lnSpc>
              <a:buNone/>
            </a:pPr>
            <a:r>
              <a:rPr lang="en-US" sz="2800" b="1" dirty="0">
                <a:latin typeface="Times" pitchFamily="18" charset="0"/>
              </a:rPr>
              <a:t>What if we kept solving?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en-US" sz="2800" dirty="0">
                <a:latin typeface="Times New Roman" pitchFamily="18" charset="0"/>
              </a:rPr>
              <a:t>|3</a:t>
            </a:r>
            <a:r>
              <a:rPr lang="en-US" altLang="en-US" sz="2800" i="1" dirty="0">
                <a:latin typeface="Times New Roman" pitchFamily="18" charset="0"/>
              </a:rPr>
              <a:t>d</a:t>
            </a:r>
            <a:r>
              <a:rPr lang="en-US" altLang="en-US" sz="2800" dirty="0">
                <a:latin typeface="Times New Roman" pitchFamily="18" charset="0"/>
              </a:rPr>
              <a:t> - 9| = -6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altLang="en-US" sz="2800" dirty="0">
                <a:latin typeface="Times New Roman" pitchFamily="18" charset="0"/>
              </a:rPr>
              <a:t>3</a:t>
            </a:r>
            <a:r>
              <a:rPr lang="en-US" altLang="en-US" sz="2800" i="1" dirty="0">
                <a:latin typeface="Times New Roman" pitchFamily="18" charset="0"/>
              </a:rPr>
              <a:t>d</a:t>
            </a:r>
            <a:r>
              <a:rPr lang="en-US" altLang="en-US" sz="2800" dirty="0">
                <a:latin typeface="Times New Roman" pitchFamily="18" charset="0"/>
              </a:rPr>
              <a:t> - 9 = -6   or   3</a:t>
            </a:r>
            <a:r>
              <a:rPr lang="en-US" altLang="en-US" sz="2800" i="1" dirty="0">
                <a:latin typeface="Times New Roman" pitchFamily="18" charset="0"/>
              </a:rPr>
              <a:t>d</a:t>
            </a:r>
            <a:r>
              <a:rPr lang="en-US" altLang="en-US" sz="2800" dirty="0">
                <a:latin typeface="Times New Roman" pitchFamily="18" charset="0"/>
              </a:rPr>
              <a:t> - </a:t>
            </a:r>
            <a:r>
              <a:rPr lang="en-US" altLang="en-US" sz="2800" dirty="0" smtClean="0">
                <a:latin typeface="Times New Roman" pitchFamily="18" charset="0"/>
              </a:rPr>
              <a:t>9 = 6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smtClean="0">
                <a:latin typeface="Times New Roman" pitchFamily="18" charset="0"/>
              </a:rPr>
              <a:t>                           3</a:t>
            </a:r>
            <a:r>
              <a:rPr lang="en-US" altLang="en-US" sz="2800" i="1" dirty="0" smtClean="0">
                <a:latin typeface="Times New Roman" pitchFamily="18" charset="0"/>
              </a:rPr>
              <a:t>d</a:t>
            </a:r>
            <a:r>
              <a:rPr lang="en-US" altLang="en-US" sz="2800" dirty="0" smtClean="0">
                <a:latin typeface="Times New Roman" pitchFamily="18" charset="0"/>
              </a:rPr>
              <a:t> = 3     or        3</a:t>
            </a:r>
            <a:r>
              <a:rPr lang="en-US" altLang="en-US" sz="2800" i="1" dirty="0" smtClean="0">
                <a:latin typeface="Times New Roman" pitchFamily="18" charset="0"/>
              </a:rPr>
              <a:t>d</a:t>
            </a:r>
            <a:r>
              <a:rPr lang="en-US" altLang="en-US" sz="2800" dirty="0" smtClean="0">
                <a:latin typeface="Times New Roman" pitchFamily="18" charset="0"/>
              </a:rPr>
              <a:t> = 15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altLang="en-US" sz="2800" i="1" dirty="0" smtClean="0">
                <a:latin typeface="Times New Roman" pitchFamily="18" charset="0"/>
              </a:rPr>
              <a:t>d </a:t>
            </a:r>
            <a:r>
              <a:rPr lang="en-US" altLang="en-US" sz="2800" i="1" dirty="0">
                <a:latin typeface="Times New Roman" pitchFamily="18" charset="0"/>
              </a:rPr>
              <a:t>=</a:t>
            </a:r>
            <a:r>
              <a:rPr lang="en-US" altLang="en-US" sz="2800" dirty="0">
                <a:latin typeface="Times New Roman" pitchFamily="18" charset="0"/>
              </a:rPr>
              <a:t> 1, 5</a:t>
            </a:r>
            <a:endParaRPr lang="en-US" sz="2800" dirty="0">
              <a:latin typeface="Times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>
                <a:latin typeface="Times" pitchFamily="18" charset="0"/>
              </a:rPr>
              <a:t>Check: </a:t>
            </a:r>
            <a:r>
              <a:rPr lang="en-US" altLang="en-US" sz="2800" dirty="0">
                <a:latin typeface="Times New Roman" pitchFamily="18" charset="0"/>
              </a:rPr>
              <a:t>|3</a:t>
            </a:r>
            <a:r>
              <a:rPr lang="en-US" altLang="en-US" sz="2800" i="1" dirty="0">
                <a:latin typeface="Times New Roman" pitchFamily="18" charset="0"/>
              </a:rPr>
              <a:t>d</a:t>
            </a:r>
            <a:r>
              <a:rPr lang="en-US" altLang="en-US" sz="2800" dirty="0">
                <a:latin typeface="Times New Roman" pitchFamily="18" charset="0"/>
              </a:rPr>
              <a:t> - 9| = -6</a:t>
            </a:r>
          </a:p>
          <a:p>
            <a:pPr marL="0" indent="0" algn="ctr">
              <a:buNone/>
            </a:pPr>
            <a:r>
              <a:rPr lang="en-US" altLang="en-US" sz="2800" dirty="0" smtClean="0">
                <a:latin typeface="Times New Roman" pitchFamily="18" charset="0"/>
              </a:rPr>
              <a:t>  |</a:t>
            </a:r>
            <a:r>
              <a:rPr lang="en-US" altLang="en-US" sz="2800" dirty="0">
                <a:latin typeface="Times New Roman" pitchFamily="18" charset="0"/>
              </a:rPr>
              <a:t>3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(1)</a:t>
            </a:r>
            <a:r>
              <a:rPr lang="en-US" altLang="en-US" sz="2800" dirty="0">
                <a:latin typeface="Times New Roman" pitchFamily="18" charset="0"/>
              </a:rPr>
              <a:t> – 9| = -6      |3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(5) </a:t>
            </a:r>
            <a:r>
              <a:rPr lang="en-US" altLang="en-US" sz="2800" dirty="0">
                <a:latin typeface="Times New Roman" pitchFamily="18" charset="0"/>
              </a:rPr>
              <a:t>– 9| = -6</a:t>
            </a:r>
          </a:p>
          <a:p>
            <a:pPr marL="0" indent="0">
              <a:buNone/>
            </a:pPr>
            <a:r>
              <a:rPr lang="en-US" altLang="en-US" sz="2800" dirty="0">
                <a:latin typeface="Times New Roman" pitchFamily="18" charset="0"/>
              </a:rPr>
              <a:t>    </a:t>
            </a:r>
            <a:r>
              <a:rPr lang="en-US" altLang="en-US" sz="2800" dirty="0" smtClean="0">
                <a:latin typeface="Times New Roman" pitchFamily="18" charset="0"/>
              </a:rPr>
              <a:t>                       </a:t>
            </a:r>
            <a:r>
              <a:rPr lang="en-US" altLang="en-US" sz="2800" dirty="0">
                <a:latin typeface="Times New Roman" pitchFamily="18" charset="0"/>
              </a:rPr>
              <a:t>|-6| = -6                |6| = -6   </a:t>
            </a:r>
          </a:p>
          <a:p>
            <a:pPr marL="0" indent="0">
              <a:buNone/>
            </a:pPr>
            <a:r>
              <a:rPr lang="en-US" altLang="en-US" sz="2800" dirty="0">
                <a:latin typeface="Times New Roman" pitchFamily="18" charset="0"/>
              </a:rPr>
              <a:t>                      </a:t>
            </a:r>
            <a:r>
              <a:rPr lang="en-US" altLang="en-US" sz="2800" dirty="0" smtClean="0">
                <a:latin typeface="Times New Roman" pitchFamily="18" charset="0"/>
              </a:rPr>
              <a:t>        </a:t>
            </a:r>
            <a:r>
              <a:rPr lang="en-US" altLang="en-US" sz="2800" dirty="0">
                <a:latin typeface="Times New Roman" pitchFamily="18" charset="0"/>
              </a:rPr>
              <a:t>6 = -6                  6 = -6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sz="3000" b="1" dirty="0" smtClean="0">
                <a:latin typeface="Times" pitchFamily="18" charset="0"/>
              </a:rPr>
              <a:t>We would still get no solution! </a:t>
            </a:r>
            <a:endParaRPr lang="en-US" sz="3000" b="1" dirty="0">
              <a:latin typeface="Times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5410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X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0" y="5410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X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5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Recap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" pitchFamily="18" charset="0"/>
              </a:rPr>
              <a:t>The absolute value of a number represents the distance a number/expression is from 0 on the number line.</a:t>
            </a:r>
          </a:p>
          <a:p>
            <a:r>
              <a:rPr lang="en-US" dirty="0">
                <a:latin typeface="Times" pitchFamily="18" charset="0"/>
              </a:rPr>
              <a:t>You NEVER change the AV expression inside the bars. </a:t>
            </a:r>
          </a:p>
          <a:p>
            <a:r>
              <a:rPr lang="en-US" dirty="0" smtClean="0">
                <a:latin typeface="Times" pitchFamily="18" charset="0"/>
              </a:rPr>
              <a:t>You can only determine the distance when the AV expression is isolated.</a:t>
            </a:r>
          </a:p>
          <a:p>
            <a:r>
              <a:rPr lang="en-US" dirty="0" smtClean="0">
                <a:latin typeface="Times" pitchFamily="18" charset="0"/>
              </a:rPr>
              <a:t>Once the AV is isolated, you can use the distance to write two equations and solve.</a:t>
            </a:r>
          </a:p>
          <a:p>
            <a:r>
              <a:rPr lang="en-US" dirty="0" smtClean="0">
                <a:latin typeface="Times" pitchFamily="18" charset="0"/>
              </a:rPr>
              <a:t>The distance is always the same expression – just the positive and negative value of it.  </a:t>
            </a:r>
          </a:p>
        </p:txBody>
      </p:sp>
    </p:spTree>
    <p:extLst>
      <p:ext uri="{BB962C8B-B14F-4D97-AF65-F5344CB8AC3E}">
        <p14:creationId xmlns:p14="http://schemas.microsoft.com/office/powerpoint/2010/main" val="244469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If </a:t>
            </a:r>
            <a:r>
              <a:rPr lang="en-US" b="1" dirty="0" smtClean="0">
                <a:latin typeface="Times" pitchFamily="18" charset="0"/>
              </a:rPr>
              <a:t>|2</a:t>
            </a:r>
            <a:r>
              <a:rPr lang="en-US" b="1" i="1" dirty="0" smtClean="0">
                <a:latin typeface="Times" pitchFamily="18" charset="0"/>
              </a:rPr>
              <a:t>m </a:t>
            </a:r>
            <a:r>
              <a:rPr lang="en-US" b="1" dirty="0" smtClean="0">
                <a:latin typeface="Times" pitchFamily="18" charset="0"/>
              </a:rPr>
              <a:t>– 3| = </a:t>
            </a:r>
            <a:r>
              <a:rPr lang="en-US" b="1" i="1" dirty="0" smtClean="0">
                <a:latin typeface="Times" pitchFamily="18" charset="0"/>
              </a:rPr>
              <a:t>m</a:t>
            </a:r>
            <a:r>
              <a:rPr lang="en-US" b="1" dirty="0" smtClean="0">
                <a:latin typeface="Times" pitchFamily="18" charset="0"/>
              </a:rPr>
              <a:t> + 4</a:t>
            </a:r>
            <a:r>
              <a:rPr lang="en-US" dirty="0" smtClean="0">
                <a:latin typeface="Times" pitchFamily="18" charset="0"/>
              </a:rPr>
              <a:t>, what do you know about </a:t>
            </a:r>
            <a:r>
              <a:rPr lang="en-US" b="1" dirty="0" smtClean="0">
                <a:latin typeface="Times" pitchFamily="18" charset="0"/>
              </a:rPr>
              <a:t>2</a:t>
            </a:r>
            <a:r>
              <a:rPr lang="en-US" b="1" i="1" dirty="0" smtClean="0">
                <a:latin typeface="Times" pitchFamily="18" charset="0"/>
              </a:rPr>
              <a:t>m </a:t>
            </a:r>
            <a:r>
              <a:rPr lang="en-US" b="1" dirty="0" smtClean="0">
                <a:latin typeface="Times" pitchFamily="18" charset="0"/>
              </a:rPr>
              <a:t>– 3</a:t>
            </a:r>
            <a:r>
              <a:rPr lang="en-US" dirty="0" smtClean="0">
                <a:latin typeface="Times" pitchFamily="18" charset="0"/>
              </a:rPr>
              <a:t>?</a:t>
            </a:r>
          </a:p>
          <a:p>
            <a:r>
              <a:rPr lang="en-US" b="1" dirty="0">
                <a:latin typeface="Times" pitchFamily="18" charset="0"/>
              </a:rPr>
              <a:t>2</a:t>
            </a:r>
            <a:r>
              <a:rPr lang="en-US" b="1" i="1" dirty="0">
                <a:latin typeface="Times" pitchFamily="18" charset="0"/>
              </a:rPr>
              <a:t>m </a:t>
            </a:r>
            <a:r>
              <a:rPr lang="en-US" b="1" dirty="0" smtClean="0">
                <a:latin typeface="Times" pitchFamily="18" charset="0"/>
              </a:rPr>
              <a:t>– 3 </a:t>
            </a:r>
            <a:r>
              <a:rPr lang="en-US" dirty="0" smtClean="0">
                <a:latin typeface="Times" pitchFamily="18" charset="0"/>
              </a:rPr>
              <a:t>is </a:t>
            </a:r>
            <a:r>
              <a:rPr lang="en-US" b="1" i="1" dirty="0">
                <a:latin typeface="Times" pitchFamily="18" charset="0"/>
              </a:rPr>
              <a:t>m</a:t>
            </a:r>
            <a:r>
              <a:rPr lang="en-US" b="1" dirty="0">
                <a:latin typeface="Times" pitchFamily="18" charset="0"/>
              </a:rPr>
              <a:t> + 4 </a:t>
            </a:r>
            <a:r>
              <a:rPr lang="en-US" dirty="0" smtClean="0">
                <a:latin typeface="Times" pitchFamily="18" charset="0"/>
              </a:rPr>
              <a:t>steps from zero.  What could the value of </a:t>
            </a:r>
            <a:r>
              <a:rPr lang="en-US" b="1" dirty="0">
                <a:latin typeface="Times" pitchFamily="18" charset="0"/>
              </a:rPr>
              <a:t>2</a:t>
            </a:r>
            <a:r>
              <a:rPr lang="en-US" b="1" i="1" dirty="0">
                <a:latin typeface="Times" pitchFamily="18" charset="0"/>
              </a:rPr>
              <a:t>m + </a:t>
            </a:r>
            <a:r>
              <a:rPr lang="en-US" b="1" dirty="0">
                <a:latin typeface="Times" pitchFamily="18" charset="0"/>
              </a:rPr>
              <a:t>3 </a:t>
            </a:r>
            <a:r>
              <a:rPr lang="en-US" dirty="0" smtClean="0">
                <a:latin typeface="Times" pitchFamily="18" charset="0"/>
              </a:rPr>
              <a:t>be?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" pitchFamily="18" charset="0"/>
              </a:rPr>
              <a:t>2</a:t>
            </a:r>
            <a:r>
              <a:rPr lang="en-US" b="1" i="1" dirty="0">
                <a:latin typeface="Times" pitchFamily="18" charset="0"/>
              </a:rPr>
              <a:t>m </a:t>
            </a:r>
            <a:r>
              <a:rPr lang="en-US" b="1" dirty="0">
                <a:latin typeface="Times" pitchFamily="18" charset="0"/>
              </a:rPr>
              <a:t>– 3 = </a:t>
            </a:r>
            <a:r>
              <a:rPr lang="en-US" b="1" dirty="0" smtClean="0">
                <a:latin typeface="Times" pitchFamily="18" charset="0"/>
              </a:rPr>
              <a:t>±(</a:t>
            </a:r>
            <a:r>
              <a:rPr lang="en-US" b="1" i="1" dirty="0" smtClean="0">
                <a:latin typeface="Times" pitchFamily="18" charset="0"/>
              </a:rPr>
              <a:t>m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+ </a:t>
            </a:r>
            <a:r>
              <a:rPr lang="en-US" b="1" dirty="0" smtClean="0">
                <a:latin typeface="Times" pitchFamily="18" charset="0"/>
              </a:rPr>
              <a:t>4)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2</a:t>
            </a:r>
            <a:r>
              <a:rPr lang="en-US" b="1" i="1" dirty="0" smtClean="0">
                <a:latin typeface="Times" pitchFamily="18" charset="0"/>
              </a:rPr>
              <a:t>m </a:t>
            </a:r>
            <a:r>
              <a:rPr lang="en-US" b="1" dirty="0" smtClean="0">
                <a:latin typeface="Times" pitchFamily="18" charset="0"/>
              </a:rPr>
              <a:t>– 3 = </a:t>
            </a:r>
            <a:r>
              <a:rPr lang="en-US" b="1" i="1" dirty="0">
                <a:latin typeface="Times" pitchFamily="18" charset="0"/>
              </a:rPr>
              <a:t>m</a:t>
            </a:r>
            <a:r>
              <a:rPr lang="en-US" b="1" dirty="0">
                <a:latin typeface="Times" pitchFamily="18" charset="0"/>
              </a:rPr>
              <a:t> + 4 </a:t>
            </a:r>
            <a:r>
              <a:rPr lang="en-US" dirty="0" smtClean="0">
                <a:latin typeface="Times" pitchFamily="18" charset="0"/>
              </a:rPr>
              <a:t>or </a:t>
            </a:r>
            <a:r>
              <a:rPr lang="en-US" b="1" dirty="0" smtClean="0">
                <a:latin typeface="Times" pitchFamily="18" charset="0"/>
              </a:rPr>
              <a:t>    </a:t>
            </a:r>
          </a:p>
          <a:p>
            <a:pPr marL="82296" indent="0">
              <a:buNone/>
            </a:pPr>
            <a:r>
              <a:rPr lang="en-US" sz="2800" dirty="0" smtClean="0">
                <a:latin typeface="Times" pitchFamily="18" charset="0"/>
                <a:sym typeface="Wingdings" pitchFamily="2" charset="2"/>
              </a:rPr>
              <a:t> </a:t>
            </a:r>
            <a:r>
              <a:rPr lang="en-US" sz="2800" dirty="0" smtClean="0">
                <a:latin typeface="Times" pitchFamily="18" charset="0"/>
              </a:rPr>
              <a:t>if we distribute the negative in the 2</a:t>
            </a:r>
            <a:r>
              <a:rPr lang="en-US" sz="2800" baseline="30000" dirty="0" smtClean="0">
                <a:latin typeface="Times" pitchFamily="18" charset="0"/>
              </a:rPr>
              <a:t>nd</a:t>
            </a:r>
            <a:r>
              <a:rPr lang="en-US" sz="2800" dirty="0" smtClean="0">
                <a:latin typeface="Times" pitchFamily="18" charset="0"/>
              </a:rPr>
              <a:t> equation,</a:t>
            </a:r>
          </a:p>
          <a:p>
            <a:pPr marL="82296" indent="0">
              <a:buNone/>
            </a:pPr>
            <a:r>
              <a:rPr lang="en-US" b="1" dirty="0" smtClean="0">
                <a:latin typeface="Times" pitchFamily="18" charset="0"/>
              </a:rPr>
              <a:t>				2</a:t>
            </a:r>
            <a:r>
              <a:rPr lang="en-US" b="1" i="1" dirty="0" smtClean="0">
                <a:latin typeface="Times" pitchFamily="18" charset="0"/>
              </a:rPr>
              <a:t>m </a:t>
            </a:r>
            <a:r>
              <a:rPr lang="en-US" b="1" dirty="0" smtClean="0">
                <a:latin typeface="Times" pitchFamily="18" charset="0"/>
              </a:rPr>
              <a:t>– 3 = -</a:t>
            </a:r>
            <a:r>
              <a:rPr lang="en-US" b="1" i="1" dirty="0" smtClean="0">
                <a:latin typeface="Times" pitchFamily="18" charset="0"/>
              </a:rPr>
              <a:t>m</a:t>
            </a:r>
            <a:r>
              <a:rPr lang="en-US" b="1" dirty="0" smtClean="0">
                <a:latin typeface="Times" pitchFamily="18" charset="0"/>
              </a:rPr>
              <a:t> – 4 </a:t>
            </a:r>
          </a:p>
          <a:p>
            <a:pPr marL="82296" indent="0">
              <a:lnSpc>
                <a:spcPct val="120000"/>
              </a:lnSpc>
              <a:buNone/>
            </a:pPr>
            <a:endParaRPr lang="en-US" sz="2800" dirty="0">
              <a:latin typeface="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45206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" pitchFamily="18" charset="0"/>
              </a:rPr>
              <a:t>2</a:t>
            </a:r>
            <a:r>
              <a:rPr lang="en-US" sz="3200" b="1" i="1" dirty="0">
                <a:latin typeface="Times" pitchFamily="18" charset="0"/>
              </a:rPr>
              <a:t>m </a:t>
            </a:r>
            <a:r>
              <a:rPr lang="en-US" sz="3200" b="1" dirty="0">
                <a:latin typeface="Times" pitchFamily="18" charset="0"/>
              </a:rPr>
              <a:t>– 3 = -(</a:t>
            </a:r>
            <a:r>
              <a:rPr lang="en-US" sz="3200" b="1" i="1" dirty="0">
                <a:latin typeface="Times" pitchFamily="18" charset="0"/>
              </a:rPr>
              <a:t>m</a:t>
            </a:r>
            <a:r>
              <a:rPr lang="en-US" sz="3200" b="1" dirty="0">
                <a:latin typeface="Times" pitchFamily="18" charset="0"/>
              </a:rPr>
              <a:t> + 4)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153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en-US" dirty="0" smtClean="0">
                <a:latin typeface="Times" pitchFamily="18" charset="0"/>
              </a:rPr>
              <a:t>Solve </a:t>
            </a:r>
            <a:r>
              <a:rPr lang="en-US" b="1" dirty="0">
                <a:latin typeface="Times" pitchFamily="18" charset="0"/>
              </a:rPr>
              <a:t>|2</a:t>
            </a:r>
            <a:r>
              <a:rPr lang="en-US" b="1" i="1" dirty="0">
                <a:latin typeface="Times" pitchFamily="18" charset="0"/>
              </a:rPr>
              <a:t>m </a:t>
            </a:r>
            <a:r>
              <a:rPr lang="en-US" b="1" dirty="0">
                <a:latin typeface="Times" pitchFamily="18" charset="0"/>
              </a:rPr>
              <a:t>– 3| = </a:t>
            </a:r>
            <a:r>
              <a:rPr lang="en-US" b="1" i="1" dirty="0">
                <a:latin typeface="Times" pitchFamily="18" charset="0"/>
              </a:rPr>
              <a:t>m</a:t>
            </a:r>
            <a:r>
              <a:rPr lang="en-US" b="1" dirty="0">
                <a:latin typeface="Times" pitchFamily="18" charset="0"/>
              </a:rPr>
              <a:t> + </a:t>
            </a:r>
            <a:r>
              <a:rPr lang="en-US" b="1" dirty="0" smtClean="0">
                <a:latin typeface="Times" pitchFamily="18" charset="0"/>
              </a:rPr>
              <a:t>4</a:t>
            </a:r>
            <a:endParaRPr lang="en-US" dirty="0">
              <a:latin typeface="Times" pitchFamily="18" charset="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en-US" b="1" dirty="0" smtClean="0">
                <a:latin typeface="Times" pitchFamily="18" charset="0"/>
              </a:rPr>
              <a:t>   2</a:t>
            </a:r>
            <a:r>
              <a:rPr lang="en-US" b="1" i="1" dirty="0" smtClean="0">
                <a:latin typeface="Times" pitchFamily="18" charset="0"/>
              </a:rPr>
              <a:t>m </a:t>
            </a:r>
            <a:r>
              <a:rPr lang="en-US" b="1" dirty="0" smtClean="0">
                <a:latin typeface="Times" pitchFamily="18" charset="0"/>
              </a:rPr>
              <a:t>– 3 = </a:t>
            </a:r>
            <a:r>
              <a:rPr lang="en-US" b="1" i="1" dirty="0" smtClean="0">
                <a:latin typeface="Times" pitchFamily="18" charset="0"/>
              </a:rPr>
              <a:t>m</a:t>
            </a:r>
            <a:r>
              <a:rPr lang="en-US" b="1" dirty="0" smtClean="0">
                <a:latin typeface="Times" pitchFamily="18" charset="0"/>
              </a:rPr>
              <a:t> + 4</a:t>
            </a:r>
            <a:r>
              <a:rPr lang="en-US" dirty="0" smtClean="0">
                <a:latin typeface="Times" pitchFamily="18" charset="0"/>
              </a:rPr>
              <a:t>             </a:t>
            </a:r>
            <a:r>
              <a:rPr lang="en-US" b="1" dirty="0" smtClean="0">
                <a:latin typeface="Times" pitchFamily="18" charset="0"/>
              </a:rPr>
              <a:t>2</a:t>
            </a:r>
            <a:r>
              <a:rPr lang="en-US" b="1" i="1" dirty="0" smtClean="0">
                <a:latin typeface="Times" pitchFamily="18" charset="0"/>
              </a:rPr>
              <a:t>m </a:t>
            </a:r>
            <a:r>
              <a:rPr lang="en-US" b="1" dirty="0" smtClean="0">
                <a:latin typeface="Times" pitchFamily="18" charset="0"/>
              </a:rPr>
              <a:t>– 3 = -</a:t>
            </a:r>
            <a:r>
              <a:rPr lang="en-US" b="1" i="1" dirty="0" smtClean="0">
                <a:latin typeface="Times" pitchFamily="18" charset="0"/>
              </a:rPr>
              <a:t>m</a:t>
            </a:r>
            <a:r>
              <a:rPr lang="en-US" b="1" dirty="0" smtClean="0">
                <a:latin typeface="Times" pitchFamily="18" charset="0"/>
              </a:rPr>
              <a:t> – 4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i="1" dirty="0" smtClean="0">
                <a:latin typeface="Times" pitchFamily="18" charset="0"/>
              </a:rPr>
              <a:t>           m </a:t>
            </a:r>
            <a:r>
              <a:rPr lang="en-US" dirty="0" smtClean="0">
                <a:latin typeface="Times" pitchFamily="18" charset="0"/>
              </a:rPr>
              <a:t>= 7                           3</a:t>
            </a:r>
            <a:r>
              <a:rPr lang="en-US" i="1" dirty="0" smtClean="0">
                <a:latin typeface="Times" pitchFamily="18" charset="0"/>
              </a:rPr>
              <a:t>m</a:t>
            </a:r>
            <a:r>
              <a:rPr lang="en-US" dirty="0" smtClean="0">
                <a:latin typeface="Times" pitchFamily="18" charset="0"/>
              </a:rPr>
              <a:t> = -1</a:t>
            </a:r>
            <a:endParaRPr lang="en-US" i="1" dirty="0" smtClean="0">
              <a:latin typeface="Times" pitchFamily="18" charset="0"/>
            </a:endParaRPr>
          </a:p>
          <a:p>
            <a:pPr>
              <a:lnSpc>
                <a:spcPct val="150000"/>
              </a:lnSpc>
            </a:pPr>
            <a:r>
              <a:rPr lang="en-US" i="1" dirty="0" smtClean="0">
                <a:latin typeface="Times" pitchFamily="18" charset="0"/>
              </a:rPr>
              <a:t>m</a:t>
            </a:r>
            <a:r>
              <a:rPr lang="en-US" dirty="0" smtClean="0">
                <a:latin typeface="Times" pitchFamily="18" charset="0"/>
              </a:rPr>
              <a:t> = 7, -</a:t>
            </a:r>
            <a:r>
              <a:rPr lang="en-US" baseline="30000" dirty="0" smtClean="0">
                <a:latin typeface="Times" pitchFamily="18" charset="0"/>
              </a:rPr>
              <a:t>1</a:t>
            </a:r>
            <a:r>
              <a:rPr lang="en-US" dirty="0" smtClean="0">
                <a:latin typeface="Times" pitchFamily="18" charset="0"/>
              </a:rPr>
              <a:t>/</a:t>
            </a:r>
            <a:r>
              <a:rPr lang="en-US" baseline="-25000" dirty="0" smtClean="0">
                <a:latin typeface="Times" pitchFamily="18" charset="0"/>
              </a:rPr>
              <a:t>3</a:t>
            </a:r>
            <a:endParaRPr lang="en-US" dirty="0" smtClean="0">
              <a:latin typeface="Times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" pitchFamily="18" charset="0"/>
              </a:rPr>
              <a:t>Be sure to always check your </a:t>
            </a:r>
            <a:r>
              <a:rPr lang="en-US" sz="2800" dirty="0" smtClean="0">
                <a:latin typeface="Times" pitchFamily="18" charset="0"/>
              </a:rPr>
              <a:t>solutions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{</a:t>
            </a:r>
            <a:r>
              <a:rPr lang="en-US" b="1" i="1" dirty="0">
                <a:latin typeface="Times" pitchFamily="18" charset="0"/>
              </a:rPr>
              <a:t>m</a:t>
            </a:r>
            <a:r>
              <a:rPr lang="en-US" b="1" dirty="0">
                <a:latin typeface="Times" pitchFamily="18" charset="0"/>
              </a:rPr>
              <a:t> | </a:t>
            </a:r>
            <a:r>
              <a:rPr lang="en-US" b="1" i="1" dirty="0">
                <a:latin typeface="Times" pitchFamily="18" charset="0"/>
              </a:rPr>
              <a:t>m</a:t>
            </a:r>
            <a:r>
              <a:rPr lang="en-US" b="1" dirty="0">
                <a:latin typeface="Times" pitchFamily="18" charset="0"/>
              </a:rPr>
              <a:t> = 7, -</a:t>
            </a:r>
            <a:r>
              <a:rPr lang="en-US" b="1" baseline="30000" dirty="0">
                <a:latin typeface="Times" pitchFamily="18" charset="0"/>
              </a:rPr>
              <a:t>1</a:t>
            </a:r>
            <a:r>
              <a:rPr lang="en-US" b="1" dirty="0">
                <a:latin typeface="Times" pitchFamily="18" charset="0"/>
              </a:rPr>
              <a:t>/</a:t>
            </a:r>
            <a:r>
              <a:rPr lang="en-US" b="1" baseline="-25000" dirty="0">
                <a:latin typeface="Times" pitchFamily="18" charset="0"/>
              </a:rPr>
              <a:t>3</a:t>
            </a:r>
            <a:r>
              <a:rPr lang="en-US" b="1" dirty="0" smtClean="0">
                <a:latin typeface="Times" pitchFamily="18" charset="0"/>
              </a:rPr>
              <a:t>}</a:t>
            </a:r>
            <a:endParaRPr lang="en-US" b="1" dirty="0">
              <a:latin typeface="Times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61582" y="2514600"/>
            <a:ext cx="6858000" cy="2677656"/>
            <a:chOff x="1557463" y="3951744"/>
            <a:chExt cx="6858000" cy="2677656"/>
          </a:xfrm>
        </p:grpSpPr>
        <p:sp>
          <p:nvSpPr>
            <p:cNvPr id="4" name="TextBox 3"/>
            <p:cNvSpPr txBox="1"/>
            <p:nvPr/>
          </p:nvSpPr>
          <p:spPr>
            <a:xfrm>
              <a:off x="1557463" y="3951744"/>
              <a:ext cx="6858000" cy="26776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82296" indent="0" algn="ctr">
                <a:lnSpc>
                  <a:spcPct val="150000"/>
                </a:lnSpc>
                <a:buNone/>
              </a:pPr>
              <a:r>
                <a:rPr lang="en-US" sz="2800" dirty="0" smtClean="0">
                  <a:latin typeface="Times" pitchFamily="18" charset="0"/>
                </a:rPr>
                <a:t>Check: </a:t>
              </a:r>
              <a:r>
                <a:rPr lang="en-US" sz="2800" dirty="0">
                  <a:latin typeface="Times" pitchFamily="18" charset="0"/>
                </a:rPr>
                <a:t>|2</a:t>
              </a:r>
              <a:r>
                <a:rPr lang="en-US" sz="2800" i="1" dirty="0">
                  <a:latin typeface="Times" pitchFamily="18" charset="0"/>
                </a:rPr>
                <a:t>m </a:t>
              </a:r>
              <a:r>
                <a:rPr lang="en-US" sz="2800" dirty="0">
                  <a:latin typeface="Times" pitchFamily="18" charset="0"/>
                </a:rPr>
                <a:t>– 3| = </a:t>
              </a:r>
              <a:r>
                <a:rPr lang="en-US" sz="2800" i="1" dirty="0">
                  <a:latin typeface="Times" pitchFamily="18" charset="0"/>
                </a:rPr>
                <a:t>m</a:t>
              </a:r>
              <a:r>
                <a:rPr lang="en-US" sz="2800" dirty="0">
                  <a:latin typeface="Times" pitchFamily="18" charset="0"/>
                </a:rPr>
                <a:t> + 4 </a:t>
              </a:r>
              <a:endParaRPr lang="en-US" sz="2800" dirty="0" smtClean="0">
                <a:latin typeface="Times" pitchFamily="18" charset="0"/>
              </a:endParaRPr>
            </a:p>
            <a:p>
              <a:pPr marL="82296" algn="ctr">
                <a:lnSpc>
                  <a:spcPct val="150000"/>
                </a:lnSpc>
              </a:pPr>
              <a:r>
                <a:rPr lang="en-US" sz="2800" dirty="0">
                  <a:latin typeface="Times" pitchFamily="18" charset="0"/>
                </a:rPr>
                <a:t>|</a:t>
              </a:r>
              <a:r>
                <a:rPr lang="en-US" sz="2800" dirty="0" smtClean="0">
                  <a:latin typeface="Times" pitchFamily="18" charset="0"/>
                </a:rPr>
                <a:t>2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(7)</a:t>
              </a:r>
              <a:r>
                <a:rPr lang="en-US" sz="2800" i="1" dirty="0" smtClean="0">
                  <a:latin typeface="Times" pitchFamily="18" charset="0"/>
                </a:rPr>
                <a:t> </a:t>
              </a:r>
              <a:r>
                <a:rPr lang="en-US" sz="2800" dirty="0">
                  <a:latin typeface="Times" pitchFamily="18" charset="0"/>
                </a:rPr>
                <a:t>– 3| = 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(7) </a:t>
              </a:r>
              <a:r>
                <a:rPr lang="en-US" sz="2800" dirty="0" smtClean="0">
                  <a:latin typeface="Times" pitchFamily="18" charset="0"/>
                </a:rPr>
                <a:t>+ </a:t>
              </a:r>
              <a:r>
                <a:rPr lang="en-US" sz="2800" dirty="0">
                  <a:latin typeface="Times" pitchFamily="18" charset="0"/>
                </a:rPr>
                <a:t>4 </a:t>
              </a:r>
              <a:r>
                <a:rPr lang="en-US" sz="2800" dirty="0" smtClean="0">
                  <a:latin typeface="Times" pitchFamily="18" charset="0"/>
                </a:rPr>
                <a:t>      |2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(</a:t>
              </a:r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-</a:t>
              </a:r>
              <a:r>
                <a:rPr lang="en-US" sz="2800" b="1" baseline="300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1</a:t>
              </a:r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/</a:t>
              </a:r>
              <a:r>
                <a:rPr lang="en-US" sz="2800" b="1" baseline="-250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3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) </a:t>
              </a:r>
              <a:r>
                <a:rPr lang="en-US" sz="2800" i="1" dirty="0" smtClean="0">
                  <a:latin typeface="Times" pitchFamily="18" charset="0"/>
                </a:rPr>
                <a:t> </a:t>
              </a:r>
              <a:r>
                <a:rPr lang="en-US" sz="2800" dirty="0">
                  <a:latin typeface="Times" pitchFamily="18" charset="0"/>
                </a:rPr>
                <a:t>– 3| </a:t>
              </a:r>
              <a:r>
                <a:rPr lang="en-US" sz="2800" dirty="0" smtClean="0">
                  <a:latin typeface="Times" pitchFamily="18" charset="0"/>
                </a:rPr>
                <a:t>=</a:t>
              </a:r>
              <a:r>
                <a:rPr lang="en-US" sz="2800" dirty="0">
                  <a:latin typeface="Times" pitchFamily="18" charset="0"/>
                </a:rPr>
                <a:t> 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(</a:t>
              </a:r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-</a:t>
              </a:r>
              <a:r>
                <a:rPr lang="en-US" sz="2800" b="1" baseline="300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1</a:t>
              </a:r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/</a:t>
              </a:r>
              <a:r>
                <a:rPr lang="en-US" sz="2800" b="1" baseline="-25000" dirty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3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)</a:t>
              </a:r>
              <a:r>
                <a:rPr lang="en-US" sz="2800" dirty="0" smtClean="0">
                  <a:latin typeface="Times" pitchFamily="18" charset="0"/>
                </a:rPr>
                <a:t> </a:t>
              </a:r>
              <a:r>
                <a:rPr lang="en-US" sz="2800" dirty="0">
                  <a:latin typeface="Times" pitchFamily="18" charset="0"/>
                </a:rPr>
                <a:t>+ 4 </a:t>
              </a:r>
            </a:p>
            <a:p>
              <a:r>
                <a:rPr lang="en-US" sz="2800" dirty="0" smtClean="0">
                  <a:latin typeface="Times" pitchFamily="18" charset="0"/>
                </a:rPr>
                <a:t>    |14 – 3| = 11                    |</a:t>
              </a:r>
              <a:r>
                <a:rPr lang="en-US" sz="2800" b="1" baseline="30000" dirty="0" smtClean="0">
                  <a:latin typeface="Times" pitchFamily="18" charset="0"/>
                </a:rPr>
                <a:t>-2</a:t>
              </a:r>
              <a:r>
                <a:rPr lang="en-US" sz="2800" b="1" dirty="0" smtClean="0">
                  <a:latin typeface="Times" pitchFamily="18" charset="0"/>
                </a:rPr>
                <a:t>/</a:t>
              </a:r>
              <a:r>
                <a:rPr lang="en-US" sz="2800" b="1" baseline="-25000" dirty="0" smtClean="0">
                  <a:latin typeface="Times" pitchFamily="18" charset="0"/>
                </a:rPr>
                <a:t>3</a:t>
              </a:r>
              <a:r>
                <a:rPr lang="en-US" sz="2800" dirty="0" smtClean="0">
                  <a:latin typeface="Times" pitchFamily="18" charset="0"/>
                </a:rPr>
                <a:t> – 3| = </a:t>
              </a:r>
              <a:r>
                <a:rPr lang="en-US" sz="2800" baseline="30000" dirty="0">
                  <a:latin typeface="Times" pitchFamily="18" charset="0"/>
                </a:rPr>
                <a:t>11</a:t>
              </a:r>
              <a:r>
                <a:rPr lang="en-US" sz="2800" dirty="0">
                  <a:latin typeface="Times" pitchFamily="18" charset="0"/>
                </a:rPr>
                <a:t>/</a:t>
              </a:r>
              <a:r>
                <a:rPr lang="en-US" sz="2800" baseline="-25000" dirty="0">
                  <a:latin typeface="Times" pitchFamily="18" charset="0"/>
                </a:rPr>
                <a:t>3</a:t>
              </a:r>
              <a:r>
                <a:rPr lang="en-US" sz="2800" dirty="0" smtClean="0">
                  <a:latin typeface="Times" pitchFamily="18" charset="0"/>
                </a:rPr>
                <a:t>     </a:t>
              </a:r>
              <a:endParaRPr lang="en-US" sz="2800" dirty="0">
                <a:latin typeface="Times" pitchFamily="18" charset="0"/>
              </a:endParaRPr>
            </a:p>
            <a:p>
              <a:r>
                <a:rPr lang="en-US" sz="2800" dirty="0" smtClean="0">
                  <a:latin typeface="Times" pitchFamily="18" charset="0"/>
                </a:rPr>
                <a:t>          |11| = 11                         |</a:t>
              </a:r>
              <a:r>
                <a:rPr lang="en-US" sz="2800" baseline="30000" dirty="0" smtClean="0">
                  <a:latin typeface="Times" pitchFamily="18" charset="0"/>
                </a:rPr>
                <a:t>-11</a:t>
              </a:r>
              <a:r>
                <a:rPr lang="en-US" sz="2800" dirty="0" smtClean="0">
                  <a:latin typeface="Times" pitchFamily="18" charset="0"/>
                </a:rPr>
                <a:t>/</a:t>
              </a:r>
              <a:r>
                <a:rPr lang="en-US" sz="2800" baseline="-25000" dirty="0" smtClean="0">
                  <a:latin typeface="Times" pitchFamily="18" charset="0"/>
                </a:rPr>
                <a:t>3</a:t>
              </a:r>
              <a:r>
                <a:rPr lang="en-US" sz="2800" dirty="0" smtClean="0">
                  <a:latin typeface="Times" pitchFamily="18" charset="0"/>
                </a:rPr>
                <a:t>| = </a:t>
              </a:r>
              <a:r>
                <a:rPr lang="en-US" sz="2800" baseline="30000" dirty="0">
                  <a:latin typeface="Times" pitchFamily="18" charset="0"/>
                </a:rPr>
                <a:t>11</a:t>
              </a:r>
              <a:r>
                <a:rPr lang="en-US" sz="2800" dirty="0">
                  <a:latin typeface="Times" pitchFamily="18" charset="0"/>
                </a:rPr>
                <a:t>/</a:t>
              </a:r>
              <a:r>
                <a:rPr lang="en-US" sz="2800" baseline="-25000" dirty="0">
                  <a:latin typeface="Times" pitchFamily="18" charset="0"/>
                </a:rPr>
                <a:t>3</a:t>
              </a:r>
              <a:endParaRPr lang="en-US" sz="2800" dirty="0" smtClean="0">
                <a:latin typeface="Times" pitchFamily="18" charset="0"/>
              </a:endParaRPr>
            </a:p>
            <a:p>
              <a:r>
                <a:rPr lang="en-US" sz="2800" dirty="0" smtClean="0">
                  <a:latin typeface="Times" pitchFamily="18" charset="0"/>
                </a:rPr>
                <a:t>            11 = 11		          </a:t>
              </a:r>
              <a:r>
                <a:rPr lang="en-US" sz="2800" baseline="30000" dirty="0" smtClean="0">
                  <a:latin typeface="Times" pitchFamily="18" charset="0"/>
                </a:rPr>
                <a:t>11</a:t>
              </a:r>
              <a:r>
                <a:rPr lang="en-US" sz="2800" dirty="0" smtClean="0">
                  <a:latin typeface="Times" pitchFamily="18" charset="0"/>
                </a:rPr>
                <a:t>/</a:t>
              </a:r>
              <a:r>
                <a:rPr lang="en-US" sz="2800" baseline="-25000" dirty="0" smtClean="0">
                  <a:latin typeface="Times" pitchFamily="18" charset="0"/>
                </a:rPr>
                <a:t>3</a:t>
              </a:r>
              <a:r>
                <a:rPr lang="en-US" sz="2800" dirty="0" smtClean="0">
                  <a:latin typeface="Times" pitchFamily="18" charset="0"/>
                </a:rPr>
                <a:t> = </a:t>
              </a:r>
              <a:r>
                <a:rPr lang="en-US" sz="2800" baseline="30000" dirty="0">
                  <a:latin typeface="Times" pitchFamily="18" charset="0"/>
                </a:rPr>
                <a:t>11</a:t>
              </a:r>
              <a:r>
                <a:rPr lang="en-US" sz="2800" dirty="0">
                  <a:latin typeface="Times" pitchFamily="18" charset="0"/>
                </a:rPr>
                <a:t>/</a:t>
              </a:r>
              <a:r>
                <a:rPr lang="en-US" sz="2800" baseline="-25000" dirty="0">
                  <a:latin typeface="Times" pitchFamily="18" charset="0"/>
                </a:rPr>
                <a:t>3</a:t>
              </a:r>
              <a:endParaRPr lang="en-US" sz="2800" dirty="0" smtClean="0">
                <a:latin typeface="Times" pitchFamily="18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855203" y="6237744"/>
              <a:ext cx="409957" cy="228600"/>
              <a:chOff x="1824" y="3168"/>
              <a:chExt cx="336" cy="192"/>
            </a:xfrm>
          </p:grpSpPr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7533290" y="6237744"/>
              <a:ext cx="409957" cy="228600"/>
              <a:chOff x="1824" y="3168"/>
              <a:chExt cx="336" cy="19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897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b="1" dirty="0">
                <a:latin typeface="Times" pitchFamily="18" charset="0"/>
              </a:rPr>
              <a:t> </a:t>
            </a:r>
            <a:r>
              <a:rPr lang="en-US" altLang="en-US" b="1" dirty="0">
                <a:latin typeface="Times New Roman" pitchFamily="18" charset="0"/>
              </a:rPr>
              <a:t>|8 + 5</a:t>
            </a:r>
            <a:r>
              <a:rPr lang="en-US" altLang="en-US" b="1" i="1" dirty="0">
                <a:latin typeface="Times New Roman" pitchFamily="18" charset="0"/>
              </a:rPr>
              <a:t>a</a:t>
            </a:r>
            <a:r>
              <a:rPr lang="en-US" altLang="en-US" b="1" dirty="0">
                <a:latin typeface="Times New Roman" pitchFamily="18" charset="0"/>
              </a:rPr>
              <a:t>| = 14 - </a:t>
            </a:r>
            <a:r>
              <a:rPr lang="en-US" altLang="en-US" b="1" i="1" dirty="0">
                <a:latin typeface="Times New Roman" pitchFamily="18" charset="0"/>
              </a:rPr>
              <a:t>a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altLang="en-US" dirty="0">
                <a:latin typeface="Times New Roman" pitchFamily="18" charset="0"/>
              </a:rPr>
              <a:t>8 + 5</a:t>
            </a:r>
            <a:r>
              <a:rPr lang="en-US" altLang="en-US" i="1" dirty="0">
                <a:latin typeface="Times New Roman" pitchFamily="18" charset="0"/>
              </a:rPr>
              <a:t>a</a:t>
            </a:r>
            <a:r>
              <a:rPr lang="en-US" altLang="en-US" dirty="0">
                <a:latin typeface="Times New Roman" pitchFamily="18" charset="0"/>
              </a:rPr>
              <a:t> = </a:t>
            </a:r>
            <a:r>
              <a:rPr lang="en-US" altLang="en-US" dirty="0" smtClean="0">
                <a:latin typeface="Times New Roman" pitchFamily="18" charset="0"/>
              </a:rPr>
              <a:t>±(14 </a:t>
            </a:r>
            <a:r>
              <a:rPr lang="en-US" altLang="en-US" dirty="0">
                <a:latin typeface="Times New Roman" pitchFamily="18" charset="0"/>
              </a:rPr>
              <a:t>– </a:t>
            </a:r>
            <a:r>
              <a:rPr lang="en-US" altLang="en-US" i="1" dirty="0" smtClean="0">
                <a:latin typeface="Times New Roman" pitchFamily="18" charset="0"/>
              </a:rPr>
              <a:t>a</a:t>
            </a:r>
            <a:r>
              <a:rPr lang="en-US" altLang="en-US" dirty="0" smtClean="0">
                <a:latin typeface="Times New Roman" pitchFamily="18" charset="0"/>
              </a:rPr>
              <a:t>)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altLang="en-US" dirty="0" smtClean="0">
                <a:latin typeface="Times New Roman" pitchFamily="18" charset="0"/>
              </a:rPr>
              <a:t>8 </a:t>
            </a:r>
            <a:r>
              <a:rPr lang="en-US" altLang="en-US" dirty="0">
                <a:latin typeface="Times New Roman" pitchFamily="18" charset="0"/>
              </a:rPr>
              <a:t>+ </a:t>
            </a:r>
            <a:r>
              <a:rPr lang="en-US" altLang="en-US" dirty="0" smtClean="0">
                <a:latin typeface="Times New Roman" pitchFamily="18" charset="0"/>
              </a:rPr>
              <a:t>5</a:t>
            </a:r>
            <a:r>
              <a:rPr lang="en-US" altLang="en-US" i="1" dirty="0" smtClean="0">
                <a:latin typeface="Times New Roman" pitchFamily="18" charset="0"/>
              </a:rPr>
              <a:t>a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</a:rPr>
              <a:t>= 14 </a:t>
            </a:r>
            <a:r>
              <a:rPr lang="en-US" altLang="en-US" dirty="0" smtClean="0">
                <a:latin typeface="Times New Roman" pitchFamily="18" charset="0"/>
              </a:rPr>
              <a:t>– </a:t>
            </a:r>
            <a:r>
              <a:rPr lang="en-US" altLang="en-US" i="1" dirty="0" smtClean="0">
                <a:latin typeface="Times New Roman" pitchFamily="18" charset="0"/>
              </a:rPr>
              <a:t>a    </a:t>
            </a:r>
            <a:r>
              <a:rPr lang="en-US" dirty="0" smtClean="0">
                <a:latin typeface="Times" pitchFamily="18" charset="0"/>
              </a:rPr>
              <a:t>or    </a:t>
            </a:r>
            <a:r>
              <a:rPr lang="en-US" altLang="en-US" dirty="0">
                <a:latin typeface="Times New Roman" pitchFamily="18" charset="0"/>
              </a:rPr>
              <a:t>8 + </a:t>
            </a:r>
            <a:r>
              <a:rPr lang="en-US" altLang="en-US" dirty="0" smtClean="0">
                <a:latin typeface="Times New Roman" pitchFamily="18" charset="0"/>
              </a:rPr>
              <a:t>5</a:t>
            </a:r>
            <a:r>
              <a:rPr lang="en-US" altLang="en-US" i="1" dirty="0" smtClean="0">
                <a:latin typeface="Times New Roman" pitchFamily="18" charset="0"/>
              </a:rPr>
              <a:t>a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</a:rPr>
              <a:t>= </a:t>
            </a:r>
            <a:r>
              <a:rPr lang="en-US" altLang="en-US" dirty="0" smtClean="0">
                <a:latin typeface="Times New Roman" pitchFamily="18" charset="0"/>
              </a:rPr>
              <a:t>-(14 + </a:t>
            </a:r>
            <a:r>
              <a:rPr lang="en-US" altLang="en-US" i="1" dirty="0" smtClean="0">
                <a:latin typeface="Times New Roman" pitchFamily="18" charset="0"/>
              </a:rPr>
              <a:t>a</a:t>
            </a:r>
            <a:r>
              <a:rPr lang="en-US" altLang="en-US" dirty="0" smtClean="0">
                <a:latin typeface="Times New Roman" pitchFamily="18" charset="0"/>
              </a:rPr>
              <a:t>)</a:t>
            </a:r>
            <a:endParaRPr lang="en-US" dirty="0" smtClean="0">
              <a:latin typeface="Times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altLang="en-US" dirty="0">
                <a:latin typeface="Times New Roman" pitchFamily="18" charset="0"/>
              </a:rPr>
              <a:t>8 + 5</a:t>
            </a:r>
            <a:r>
              <a:rPr lang="en-US" altLang="en-US" i="1" dirty="0">
                <a:latin typeface="Times New Roman" pitchFamily="18" charset="0"/>
              </a:rPr>
              <a:t>a</a:t>
            </a:r>
            <a:r>
              <a:rPr lang="en-US" altLang="en-US" dirty="0">
                <a:latin typeface="Times New Roman" pitchFamily="18" charset="0"/>
              </a:rPr>
              <a:t> = 14 – </a:t>
            </a:r>
            <a:r>
              <a:rPr lang="en-US" altLang="en-US" i="1" dirty="0">
                <a:latin typeface="Times New Roman" pitchFamily="18" charset="0"/>
              </a:rPr>
              <a:t>a    </a:t>
            </a:r>
            <a:r>
              <a:rPr lang="en-US" dirty="0">
                <a:latin typeface="Times" pitchFamily="18" charset="0"/>
              </a:rPr>
              <a:t>or    </a:t>
            </a:r>
            <a:r>
              <a:rPr lang="en-US" altLang="en-US" dirty="0">
                <a:latin typeface="Times New Roman" pitchFamily="18" charset="0"/>
              </a:rPr>
              <a:t>8 + 5</a:t>
            </a:r>
            <a:r>
              <a:rPr lang="en-US" altLang="en-US" i="1" dirty="0">
                <a:latin typeface="Times New Roman" pitchFamily="18" charset="0"/>
              </a:rPr>
              <a:t>a</a:t>
            </a:r>
            <a:r>
              <a:rPr lang="en-US" altLang="en-US" dirty="0">
                <a:latin typeface="Times New Roman" pitchFamily="18" charset="0"/>
              </a:rPr>
              <a:t> = -14 + </a:t>
            </a:r>
            <a:r>
              <a:rPr lang="en-US" altLang="en-US" i="1" dirty="0" smtClean="0">
                <a:latin typeface="Times New Roman" pitchFamily="18" charset="0"/>
              </a:rPr>
              <a:t>a</a:t>
            </a:r>
            <a:endParaRPr lang="en-US" i="1" dirty="0" smtClean="0">
              <a:latin typeface="Times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i="1" dirty="0" smtClean="0">
                <a:latin typeface="Times" pitchFamily="18" charset="0"/>
              </a:rPr>
              <a:t>a </a:t>
            </a:r>
            <a:r>
              <a:rPr lang="en-US" dirty="0" smtClean="0">
                <a:latin typeface="Times" pitchFamily="18" charset="0"/>
              </a:rPr>
              <a:t>= 1, -5.5 (or </a:t>
            </a:r>
            <a:r>
              <a:rPr lang="en-US" baseline="30000" dirty="0" smtClean="0">
                <a:latin typeface="Times" pitchFamily="18" charset="0"/>
              </a:rPr>
              <a:t>-11</a:t>
            </a:r>
            <a:r>
              <a:rPr lang="en-US" dirty="0" smtClean="0">
                <a:latin typeface="Times" pitchFamily="18" charset="0"/>
              </a:rPr>
              <a:t>/</a:t>
            </a:r>
            <a:r>
              <a:rPr lang="en-US" baseline="-25000" dirty="0" smtClean="0">
                <a:latin typeface="Times" pitchFamily="18" charset="0"/>
              </a:rPr>
              <a:t>2</a:t>
            </a:r>
            <a:r>
              <a:rPr lang="en-US" dirty="0" smtClean="0">
                <a:latin typeface="Times" pitchFamily="18" charset="0"/>
              </a:rPr>
              <a:t>)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>
                <a:latin typeface="Times" pitchFamily="18" charset="0"/>
              </a:rPr>
              <a:t>Be sure to always check your solutions</a:t>
            </a:r>
            <a:r>
              <a:rPr lang="en-US" dirty="0" smtClean="0">
                <a:latin typeface="Times" pitchFamily="18" charset="0"/>
              </a:rPr>
              <a:t>!</a:t>
            </a:r>
            <a:endParaRPr lang="en-US" altLang="en-US" sz="2400" dirty="0" smtClean="0">
              <a:latin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b="1" dirty="0" smtClean="0">
                <a:latin typeface="Times" pitchFamily="18" charset="0"/>
              </a:rPr>
              <a:t>{</a:t>
            </a:r>
            <a:r>
              <a:rPr lang="en-US" b="1" i="1" dirty="0" smtClean="0">
                <a:latin typeface="Times" pitchFamily="18" charset="0"/>
              </a:rPr>
              <a:t>a</a:t>
            </a:r>
            <a:r>
              <a:rPr lang="en-US" b="1" dirty="0" smtClean="0">
                <a:latin typeface="Times" pitchFamily="18" charset="0"/>
              </a:rPr>
              <a:t> | </a:t>
            </a:r>
            <a:r>
              <a:rPr lang="en-US" b="1" i="1" dirty="0" smtClean="0">
                <a:latin typeface="Times" pitchFamily="18" charset="0"/>
              </a:rPr>
              <a:t>a </a:t>
            </a:r>
            <a:r>
              <a:rPr lang="en-US" b="1" dirty="0">
                <a:latin typeface="Times" pitchFamily="18" charset="0"/>
              </a:rPr>
              <a:t>= 1</a:t>
            </a:r>
            <a:r>
              <a:rPr lang="en-US" b="1" dirty="0" smtClean="0">
                <a:latin typeface="Times" pitchFamily="18" charset="0"/>
              </a:rPr>
              <a:t>,</a:t>
            </a:r>
            <a:r>
              <a:rPr lang="en-US" b="1" baseline="30000" dirty="0" smtClean="0">
                <a:latin typeface="Times" pitchFamily="18" charset="0"/>
              </a:rPr>
              <a:t>-11</a:t>
            </a:r>
            <a:r>
              <a:rPr lang="en-US" b="1" dirty="0" smtClean="0">
                <a:latin typeface="Times" pitchFamily="18" charset="0"/>
              </a:rPr>
              <a:t>/</a:t>
            </a:r>
            <a:r>
              <a:rPr lang="en-US" b="1" baseline="-25000" dirty="0" smtClean="0">
                <a:latin typeface="Times" pitchFamily="18" charset="0"/>
              </a:rPr>
              <a:t>2</a:t>
            </a:r>
            <a:r>
              <a:rPr lang="en-US" b="1" dirty="0" smtClean="0">
                <a:latin typeface="Times" pitchFamily="18" charset="0"/>
              </a:rPr>
              <a:t>}</a:t>
            </a:r>
          </a:p>
          <a:p>
            <a:pPr marL="82296" indent="0" algn="ctr">
              <a:lnSpc>
                <a:spcPct val="150000"/>
              </a:lnSpc>
              <a:buNone/>
            </a:pPr>
            <a:endParaRPr lang="en-US" dirty="0">
              <a:latin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2888" y="1639669"/>
            <a:ext cx="202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Distance: 8 + 5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 is 14 -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steps from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1264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Solve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52600" y="2667000"/>
            <a:ext cx="6858000" cy="2092881"/>
            <a:chOff x="1600200" y="3505200"/>
            <a:chExt cx="6858000" cy="2092881"/>
          </a:xfrm>
        </p:grpSpPr>
        <p:sp>
          <p:nvSpPr>
            <p:cNvPr id="8" name="TextBox 7"/>
            <p:cNvSpPr txBox="1"/>
            <p:nvPr/>
          </p:nvSpPr>
          <p:spPr>
            <a:xfrm>
              <a:off x="1600200" y="3505200"/>
              <a:ext cx="6858000" cy="209288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altLang="en-US" sz="2800" dirty="0">
                  <a:latin typeface="Times New Roman" pitchFamily="18" charset="0"/>
                </a:rPr>
                <a:t>Check:  </a:t>
              </a:r>
              <a:r>
                <a:rPr lang="en-US" altLang="en-US" sz="3200" dirty="0">
                  <a:latin typeface="Times New Roman" pitchFamily="18" charset="0"/>
                </a:rPr>
                <a:t>|8 + 5</a:t>
              </a:r>
              <a:r>
                <a:rPr lang="en-US" altLang="en-US" sz="3200" i="1" dirty="0">
                  <a:latin typeface="Times New Roman" pitchFamily="18" charset="0"/>
                </a:rPr>
                <a:t>a</a:t>
              </a:r>
              <a:r>
                <a:rPr lang="en-US" altLang="en-US" sz="3200" dirty="0">
                  <a:latin typeface="Times New Roman" pitchFamily="18" charset="0"/>
                </a:rPr>
                <a:t>| = 14 - </a:t>
              </a:r>
              <a:r>
                <a:rPr lang="en-US" altLang="en-US" sz="3200" i="1" dirty="0">
                  <a:latin typeface="Times New Roman" pitchFamily="18" charset="0"/>
                </a:rPr>
                <a:t>a</a:t>
              </a:r>
            </a:p>
            <a:p>
              <a:pPr>
                <a:lnSpc>
                  <a:spcPct val="150000"/>
                </a:lnSpc>
                <a:buNone/>
              </a:pPr>
              <a:r>
                <a:rPr lang="en-US" altLang="en-US" sz="2800" dirty="0" smtClean="0">
                  <a:latin typeface="Times New Roman" pitchFamily="18" charset="0"/>
                </a:rPr>
                <a:t> </a:t>
              </a:r>
              <a:r>
                <a:rPr lang="en-US" altLang="en-US" sz="2800" dirty="0">
                  <a:latin typeface="Times New Roman" pitchFamily="18" charset="0"/>
                </a:rPr>
                <a:t>|8 + 5(</a:t>
              </a:r>
              <a:r>
                <a:rPr lang="en-US" altLang="en-US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1</a:t>
              </a:r>
              <a:r>
                <a:rPr lang="en-US" altLang="en-US" sz="2800" dirty="0">
                  <a:latin typeface="Times New Roman" pitchFamily="18" charset="0"/>
                </a:rPr>
                <a:t>)| = 14 - </a:t>
              </a:r>
              <a:r>
                <a:rPr lang="en-US" altLang="en-US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1</a:t>
              </a:r>
              <a:r>
                <a:rPr lang="en-US" altLang="en-US" sz="2800" dirty="0">
                  <a:latin typeface="Times New Roman" pitchFamily="18" charset="0"/>
                </a:rPr>
                <a:t>	    |8 + 5</a:t>
              </a:r>
              <a:r>
                <a:rPr lang="en-US" altLang="en-US" sz="2800" dirty="0" smtClean="0">
                  <a:latin typeface="Times New Roman" pitchFamily="18" charset="0"/>
                </a:rPr>
                <a:t>(</a:t>
              </a:r>
              <a:r>
                <a:rPr lang="en-US" alt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-5.5</a:t>
              </a:r>
              <a:r>
                <a:rPr lang="en-US" altLang="en-US" sz="2800" dirty="0" smtClean="0">
                  <a:latin typeface="Times New Roman" pitchFamily="18" charset="0"/>
                </a:rPr>
                <a:t>)| </a:t>
              </a:r>
              <a:r>
                <a:rPr lang="en-US" altLang="en-US" sz="2800" dirty="0">
                  <a:latin typeface="Times New Roman" pitchFamily="18" charset="0"/>
                </a:rPr>
                <a:t>= 14 - </a:t>
              </a:r>
              <a:r>
                <a:rPr lang="en-US" altLang="en-US" sz="2800" dirty="0" smtClean="0">
                  <a:latin typeface="Times New Roman" pitchFamily="18" charset="0"/>
                </a:rPr>
                <a:t>(</a:t>
              </a:r>
              <a:r>
                <a:rPr lang="en-US" alt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-5.5</a:t>
              </a:r>
              <a:r>
                <a:rPr lang="en-US" altLang="en-US" sz="2800" dirty="0" smtClean="0">
                  <a:latin typeface="Times New Roman" pitchFamily="18" charset="0"/>
                </a:rPr>
                <a:t>)</a:t>
              </a:r>
              <a:endParaRPr lang="en-US" altLang="en-US" sz="2800" dirty="0">
                <a:latin typeface="Times New Roman" pitchFamily="18" charset="0"/>
              </a:endParaRPr>
            </a:p>
            <a:p>
              <a:pPr>
                <a:buNone/>
              </a:pPr>
              <a:r>
                <a:rPr lang="en-US" altLang="en-US" sz="2800" dirty="0">
                  <a:latin typeface="Times New Roman" pitchFamily="18" charset="0"/>
                </a:rPr>
                <a:t> </a:t>
              </a:r>
              <a:r>
                <a:rPr lang="en-US" altLang="en-US" sz="2800" dirty="0" smtClean="0">
                  <a:latin typeface="Times New Roman" pitchFamily="18" charset="0"/>
                </a:rPr>
                <a:t>         </a:t>
              </a:r>
              <a:r>
                <a:rPr lang="en-US" altLang="en-US" sz="2800" dirty="0">
                  <a:latin typeface="Times New Roman" pitchFamily="18" charset="0"/>
                </a:rPr>
                <a:t>|13| = 13	</a:t>
              </a:r>
              <a:r>
                <a:rPr lang="en-US" altLang="en-US" sz="2800" dirty="0" smtClean="0">
                  <a:latin typeface="Times New Roman" pitchFamily="18" charset="0"/>
                </a:rPr>
                <a:t>             </a:t>
              </a:r>
              <a:r>
                <a:rPr lang="en-US" altLang="en-US" sz="2800" dirty="0">
                  <a:latin typeface="Times New Roman" pitchFamily="18" charset="0"/>
                </a:rPr>
                <a:t>|-19.5| = </a:t>
              </a:r>
              <a:r>
                <a:rPr lang="en-US" altLang="en-US" sz="2800" dirty="0" smtClean="0">
                  <a:latin typeface="Times New Roman" pitchFamily="18" charset="0"/>
                </a:rPr>
                <a:t>19.5</a:t>
              </a:r>
              <a:endParaRPr lang="en-US" altLang="en-US" sz="2800" dirty="0">
                <a:latin typeface="Times New Roman" pitchFamily="18" charset="0"/>
              </a:endParaRPr>
            </a:p>
            <a:p>
              <a:pPr>
                <a:buNone/>
              </a:pPr>
              <a:r>
                <a:rPr lang="en-US" altLang="en-US" sz="2800" dirty="0">
                  <a:latin typeface="Times New Roman" pitchFamily="18" charset="0"/>
                </a:rPr>
                <a:t>	</a:t>
              </a:r>
              <a:r>
                <a:rPr lang="en-US" altLang="en-US" sz="2800" dirty="0" smtClean="0">
                  <a:latin typeface="Times New Roman" pitchFamily="18" charset="0"/>
                </a:rPr>
                <a:t> 13 </a:t>
              </a:r>
              <a:r>
                <a:rPr lang="en-US" altLang="en-US" sz="2800" dirty="0">
                  <a:latin typeface="Times New Roman" pitchFamily="18" charset="0"/>
                </a:rPr>
                <a:t>= 13	</a:t>
              </a:r>
              <a:r>
                <a:rPr lang="en-US" altLang="en-US" sz="2800" dirty="0" smtClean="0">
                  <a:latin typeface="Times New Roman" pitchFamily="18" charset="0"/>
                </a:rPr>
                <a:t>    	      19.5 </a:t>
              </a:r>
              <a:r>
                <a:rPr lang="en-US" altLang="en-US" sz="2800" dirty="0">
                  <a:latin typeface="Times New Roman" pitchFamily="18" charset="0"/>
                </a:rPr>
                <a:t>= 19.5</a:t>
              </a:r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3897940" y="5212292"/>
              <a:ext cx="409957" cy="228600"/>
              <a:chOff x="1824" y="3168"/>
              <a:chExt cx="336" cy="192"/>
            </a:xfrm>
          </p:grpSpPr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7533699" y="5212292"/>
              <a:ext cx="409957" cy="228600"/>
              <a:chOff x="1824" y="3168"/>
              <a:chExt cx="336" cy="192"/>
            </a:xfrm>
          </p:grpSpPr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403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b="1" dirty="0" smtClean="0">
                <a:latin typeface="Times" pitchFamily="18" charset="0"/>
              </a:rPr>
              <a:t>2</a:t>
            </a:r>
            <a:r>
              <a:rPr lang="en-US" altLang="en-US" b="1" dirty="0" smtClean="0">
                <a:latin typeface="Times New Roman" pitchFamily="18" charset="0"/>
              </a:rPr>
              <a:t>|</a:t>
            </a:r>
            <a:r>
              <a:rPr lang="en-US" altLang="en-US" b="1" i="1" dirty="0" smtClean="0">
                <a:latin typeface="Times New Roman" pitchFamily="18" charset="0"/>
              </a:rPr>
              <a:t>x</a:t>
            </a:r>
            <a:r>
              <a:rPr lang="en-US" altLang="en-US" b="1" dirty="0" smtClean="0">
                <a:latin typeface="Times New Roman" pitchFamily="18" charset="0"/>
              </a:rPr>
              <a:t>| + 4 </a:t>
            </a:r>
            <a:r>
              <a:rPr lang="en-US" altLang="en-US" b="1" dirty="0">
                <a:latin typeface="Times New Roman" pitchFamily="18" charset="0"/>
              </a:rPr>
              <a:t>= </a:t>
            </a:r>
            <a:r>
              <a:rPr lang="en-US" altLang="en-US" b="1" dirty="0" smtClean="0">
                <a:latin typeface="Times New Roman" pitchFamily="18" charset="0"/>
              </a:rPr>
              <a:t>6</a:t>
            </a:r>
            <a:r>
              <a:rPr lang="en-US" altLang="en-US" b="1" i="1" dirty="0" smtClean="0">
                <a:latin typeface="Times New Roman" pitchFamily="18" charset="0"/>
              </a:rPr>
              <a:t>x</a:t>
            </a:r>
            <a:r>
              <a:rPr lang="en-US" altLang="en-US" b="1" dirty="0" smtClean="0">
                <a:latin typeface="Times New Roman" pitchFamily="18" charset="0"/>
              </a:rPr>
              <a:t> – 8</a:t>
            </a:r>
            <a:endParaRPr lang="en-US" altLang="en-US" b="1" i="1" dirty="0">
              <a:latin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altLang="en-US" dirty="0" smtClean="0">
                <a:latin typeface="Times New Roman" pitchFamily="18" charset="0"/>
              </a:rPr>
              <a:t>2|</a:t>
            </a:r>
            <a:r>
              <a:rPr lang="en-US" altLang="en-US" i="1" dirty="0" smtClean="0">
                <a:latin typeface="Times New Roman" pitchFamily="18" charset="0"/>
              </a:rPr>
              <a:t>x</a:t>
            </a:r>
            <a:r>
              <a:rPr lang="en-US" altLang="en-US" dirty="0" smtClean="0">
                <a:latin typeface="Times New Roman" pitchFamily="18" charset="0"/>
              </a:rPr>
              <a:t>| = 6</a:t>
            </a:r>
            <a:r>
              <a:rPr lang="en-US" altLang="en-US" i="1" dirty="0" smtClean="0">
                <a:latin typeface="Times New Roman" pitchFamily="18" charset="0"/>
              </a:rPr>
              <a:t>x</a:t>
            </a:r>
            <a:r>
              <a:rPr lang="en-US" altLang="en-US" dirty="0" smtClean="0">
                <a:latin typeface="Times New Roman" pitchFamily="18" charset="0"/>
              </a:rPr>
              <a:t> – 12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altLang="en-US" i="1" dirty="0" smtClean="0">
                <a:latin typeface="Times New Roman" pitchFamily="18" charset="0"/>
              </a:rPr>
              <a:t>|x| = </a:t>
            </a:r>
            <a:r>
              <a:rPr lang="en-US" altLang="en-US" dirty="0" smtClean="0">
                <a:latin typeface="Times New Roman" pitchFamily="18" charset="0"/>
              </a:rPr>
              <a:t>3</a:t>
            </a:r>
            <a:r>
              <a:rPr lang="en-US" altLang="en-US" i="1" dirty="0" smtClean="0">
                <a:latin typeface="Times New Roman" pitchFamily="18" charset="0"/>
              </a:rPr>
              <a:t>x</a:t>
            </a:r>
            <a:r>
              <a:rPr lang="en-US" altLang="en-US" dirty="0" smtClean="0">
                <a:latin typeface="Times New Roman" pitchFamily="18" charset="0"/>
              </a:rPr>
              <a:t> – 6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altLang="en-US" i="1" dirty="0">
                <a:latin typeface="Times New Roman" pitchFamily="18" charset="0"/>
              </a:rPr>
              <a:t>x = </a:t>
            </a:r>
            <a:r>
              <a:rPr lang="en-US" altLang="en-US" i="1" dirty="0" smtClean="0">
                <a:latin typeface="Times New Roman" pitchFamily="18" charset="0"/>
              </a:rPr>
              <a:t>±</a:t>
            </a:r>
            <a:r>
              <a:rPr lang="en-US" altLang="en-US" dirty="0" smtClean="0">
                <a:latin typeface="Times New Roman" pitchFamily="18" charset="0"/>
              </a:rPr>
              <a:t>(3</a:t>
            </a:r>
            <a:r>
              <a:rPr lang="en-US" altLang="en-US" i="1" dirty="0" smtClean="0">
                <a:latin typeface="Times New Roman" pitchFamily="18" charset="0"/>
              </a:rPr>
              <a:t>x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</a:rPr>
              <a:t>– </a:t>
            </a:r>
            <a:r>
              <a:rPr lang="en-US" altLang="en-US" dirty="0" smtClean="0">
                <a:latin typeface="Times New Roman" pitchFamily="18" charset="0"/>
              </a:rPr>
              <a:t>6)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altLang="en-US" i="1" dirty="0" smtClean="0">
                <a:latin typeface="Times New Roman" pitchFamily="18" charset="0"/>
              </a:rPr>
              <a:t>x </a:t>
            </a:r>
            <a:r>
              <a:rPr lang="en-US" altLang="en-US" i="1" dirty="0">
                <a:latin typeface="Times New Roman" pitchFamily="18" charset="0"/>
              </a:rPr>
              <a:t>= </a:t>
            </a:r>
            <a:r>
              <a:rPr lang="en-US" altLang="en-US" dirty="0">
                <a:latin typeface="Times New Roman" pitchFamily="18" charset="0"/>
              </a:rPr>
              <a:t>3</a:t>
            </a:r>
            <a:r>
              <a:rPr lang="en-US" altLang="en-US" i="1" dirty="0">
                <a:latin typeface="Times New Roman" pitchFamily="18" charset="0"/>
              </a:rPr>
              <a:t>x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smtClean="0">
                <a:latin typeface="Times New Roman" pitchFamily="18" charset="0"/>
              </a:rPr>
              <a:t>– 6</a:t>
            </a:r>
            <a:r>
              <a:rPr lang="en-US" altLang="en-US" i="1" dirty="0" smtClean="0">
                <a:latin typeface="Times New Roman" pitchFamily="18" charset="0"/>
              </a:rPr>
              <a:t>    </a:t>
            </a:r>
            <a:r>
              <a:rPr lang="en-US" dirty="0" smtClean="0">
                <a:latin typeface="Times" pitchFamily="18" charset="0"/>
              </a:rPr>
              <a:t>or    </a:t>
            </a:r>
            <a:r>
              <a:rPr lang="en-US" altLang="en-US" i="1" dirty="0" smtClean="0">
                <a:latin typeface="Times New Roman" pitchFamily="18" charset="0"/>
              </a:rPr>
              <a:t>x </a:t>
            </a:r>
            <a:r>
              <a:rPr lang="en-US" altLang="en-US" i="1" dirty="0">
                <a:latin typeface="Times New Roman" pitchFamily="18" charset="0"/>
              </a:rPr>
              <a:t>= </a:t>
            </a:r>
            <a:r>
              <a:rPr lang="en-US" altLang="en-US" i="1" dirty="0" smtClean="0">
                <a:latin typeface="Times New Roman" pitchFamily="18" charset="0"/>
              </a:rPr>
              <a:t>-</a:t>
            </a:r>
            <a:r>
              <a:rPr lang="en-US" altLang="en-US" dirty="0" smtClean="0">
                <a:latin typeface="Times New Roman" pitchFamily="18" charset="0"/>
              </a:rPr>
              <a:t>3</a:t>
            </a:r>
            <a:r>
              <a:rPr lang="en-US" altLang="en-US" i="1" dirty="0" smtClean="0">
                <a:latin typeface="Times New Roman" pitchFamily="18" charset="0"/>
              </a:rPr>
              <a:t>x</a:t>
            </a:r>
            <a:r>
              <a:rPr lang="en-US" altLang="en-US" dirty="0" smtClean="0">
                <a:latin typeface="Times New Roman" pitchFamily="18" charset="0"/>
              </a:rPr>
              <a:t> + </a:t>
            </a:r>
            <a:r>
              <a:rPr lang="en-US" altLang="en-US" dirty="0">
                <a:latin typeface="Times New Roman" pitchFamily="18" charset="0"/>
              </a:rPr>
              <a:t>6</a:t>
            </a:r>
            <a:endParaRPr lang="en-US" altLang="en-US" i="1" dirty="0">
              <a:latin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i="1" dirty="0" smtClean="0">
                <a:latin typeface="Times" pitchFamily="18" charset="0"/>
              </a:rPr>
              <a:t>x </a:t>
            </a:r>
            <a:r>
              <a:rPr lang="en-US" dirty="0" smtClean="0">
                <a:latin typeface="Times" pitchFamily="18" charset="0"/>
              </a:rPr>
              <a:t>= 3, </a:t>
            </a:r>
            <a:r>
              <a:rPr lang="en-US" baseline="30000" dirty="0" smtClean="0">
                <a:latin typeface="Times" pitchFamily="18" charset="0"/>
              </a:rPr>
              <a:t>3</a:t>
            </a:r>
            <a:r>
              <a:rPr lang="en-US" dirty="0" smtClean="0">
                <a:latin typeface="Times" pitchFamily="18" charset="0"/>
              </a:rPr>
              <a:t>/</a:t>
            </a:r>
            <a:r>
              <a:rPr lang="en-US" baseline="-25000" dirty="0" smtClean="0">
                <a:latin typeface="Times" pitchFamily="18" charset="0"/>
              </a:rPr>
              <a:t>2</a:t>
            </a:r>
            <a:r>
              <a:rPr lang="en-US" dirty="0" smtClean="0">
                <a:latin typeface="Times" pitchFamily="18" charset="0"/>
              </a:rPr>
              <a:t> (or 1.5)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>
                <a:latin typeface="Times" pitchFamily="18" charset="0"/>
              </a:rPr>
              <a:t>Be sure to always check your solutions</a:t>
            </a:r>
            <a:r>
              <a:rPr lang="en-US" dirty="0" smtClean="0">
                <a:latin typeface="Times" pitchFamily="18" charset="0"/>
              </a:rPr>
              <a:t>!</a:t>
            </a:r>
          </a:p>
          <a:p>
            <a:pPr marL="82296" indent="0" algn="ctr">
              <a:lnSpc>
                <a:spcPct val="150000"/>
              </a:lnSpc>
              <a:buNone/>
            </a:pPr>
            <a:endParaRPr lang="en-US" dirty="0">
              <a:latin typeface="Times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endParaRPr lang="en-US" dirty="0">
              <a:latin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2888" y="3124200"/>
            <a:ext cx="202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Distance: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 is 3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 - 6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steps from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2888" y="47360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Solve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1264" y="1896070"/>
            <a:ext cx="2646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Isolate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|x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|: subtract 4 and divide by 2 (does this order matter?)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50071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X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2057400"/>
            <a:ext cx="7086600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altLang="en-US" sz="2800" dirty="0">
                <a:latin typeface="Times New Roman" pitchFamily="18" charset="0"/>
              </a:rPr>
              <a:t>Check:  </a:t>
            </a:r>
            <a:r>
              <a:rPr lang="en-US" sz="3200" dirty="0">
                <a:latin typeface="Times" pitchFamily="18" charset="0"/>
              </a:rPr>
              <a:t>2</a:t>
            </a:r>
            <a:r>
              <a:rPr lang="en-US" altLang="en-US" sz="3200" dirty="0">
                <a:latin typeface="Times New Roman" pitchFamily="18" charset="0"/>
              </a:rPr>
              <a:t>|</a:t>
            </a:r>
            <a:r>
              <a:rPr lang="en-US" altLang="en-US" sz="3200" i="1" dirty="0">
                <a:latin typeface="Times New Roman" pitchFamily="18" charset="0"/>
              </a:rPr>
              <a:t>x</a:t>
            </a:r>
            <a:r>
              <a:rPr lang="en-US" altLang="en-US" sz="3200" dirty="0">
                <a:latin typeface="Times New Roman" pitchFamily="18" charset="0"/>
              </a:rPr>
              <a:t>| + 4 = 6</a:t>
            </a:r>
            <a:r>
              <a:rPr lang="en-US" altLang="en-US" sz="3200" i="1" dirty="0">
                <a:latin typeface="Times New Roman" pitchFamily="18" charset="0"/>
              </a:rPr>
              <a:t>x</a:t>
            </a:r>
            <a:r>
              <a:rPr lang="en-US" altLang="en-US" sz="3200" dirty="0">
                <a:latin typeface="Times New Roman" pitchFamily="18" charset="0"/>
              </a:rPr>
              <a:t> – 8</a:t>
            </a:r>
            <a:endParaRPr lang="en-US" altLang="en-US" sz="3200" i="1" dirty="0">
              <a:latin typeface="Times New Roman" pitchFamily="18" charset="0"/>
            </a:endParaRPr>
          </a:p>
          <a:p>
            <a:pPr algn="ctr">
              <a:buNone/>
            </a:pP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" pitchFamily="18" charset="0"/>
              </a:rPr>
              <a:t>2</a:t>
            </a:r>
            <a:r>
              <a:rPr lang="en-US" altLang="en-US" sz="2800" dirty="0">
                <a:latin typeface="Times New Roman" pitchFamily="18" charset="0"/>
              </a:rPr>
              <a:t>|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3</a:t>
            </a:r>
            <a:r>
              <a:rPr lang="en-US" altLang="en-US" sz="2800" dirty="0">
                <a:latin typeface="Times New Roman" pitchFamily="18" charset="0"/>
              </a:rPr>
              <a:t>| + 4 = 6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(3)</a:t>
            </a:r>
            <a:r>
              <a:rPr lang="en-US" altLang="en-US" sz="2800" dirty="0">
                <a:latin typeface="Times New Roman" pitchFamily="18" charset="0"/>
              </a:rPr>
              <a:t> – </a:t>
            </a:r>
            <a:r>
              <a:rPr lang="en-US" altLang="en-US" sz="2800" dirty="0" smtClean="0">
                <a:latin typeface="Times New Roman" pitchFamily="18" charset="0"/>
              </a:rPr>
              <a:t>8        </a:t>
            </a:r>
            <a:r>
              <a:rPr lang="en-US" sz="2800" dirty="0" smtClean="0">
                <a:latin typeface="Times" pitchFamily="18" charset="0"/>
              </a:rPr>
              <a:t>2</a:t>
            </a:r>
            <a:r>
              <a:rPr lang="en-US" altLang="en-US" sz="2800" dirty="0">
                <a:latin typeface="Times New Roman" pitchFamily="18" charset="0"/>
              </a:rPr>
              <a:t>|</a:t>
            </a:r>
            <a:r>
              <a:rPr lang="en-US" sz="2800" b="1" baseline="30000" dirty="0">
                <a:latin typeface="Times" pitchFamily="18" charset="0"/>
              </a:rPr>
              <a:t> </a:t>
            </a:r>
            <a:r>
              <a:rPr lang="en-US" sz="2800" b="1" baseline="30000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3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/</a:t>
            </a:r>
            <a:r>
              <a:rPr lang="en-US" sz="2800" b="1" baseline="-25000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2</a:t>
            </a:r>
            <a:r>
              <a:rPr lang="en-US" sz="2800" b="1" baseline="-25000" dirty="0">
                <a:latin typeface="Times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</a:rPr>
              <a:t>| + 4 = 6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(</a:t>
            </a:r>
            <a:r>
              <a:rPr lang="en-US" sz="2800" b="1" baseline="30000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3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/</a:t>
            </a:r>
            <a:r>
              <a:rPr lang="en-US" sz="2800" b="1" baseline="-25000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2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800" dirty="0">
                <a:latin typeface="Times New Roman" pitchFamily="18" charset="0"/>
              </a:rPr>
              <a:t> – </a:t>
            </a:r>
            <a:r>
              <a:rPr lang="en-US" altLang="en-US" sz="2800" dirty="0" smtClean="0">
                <a:latin typeface="Times New Roman" pitchFamily="18" charset="0"/>
              </a:rPr>
              <a:t>8</a:t>
            </a:r>
          </a:p>
          <a:p>
            <a:pPr>
              <a:buNone/>
            </a:pP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smtClean="0">
                <a:latin typeface="Times New Roman" pitchFamily="18" charset="0"/>
              </a:rPr>
              <a:t>  2(3) + 4 = 18 – 8                 3 + 4 = 9 – 1 </a:t>
            </a:r>
          </a:p>
          <a:p>
            <a:pPr>
              <a:buNone/>
            </a:pPr>
            <a:r>
              <a:rPr lang="en-US" altLang="en-US" sz="2800" dirty="0" smtClean="0">
                <a:latin typeface="Times New Roman" pitchFamily="18" charset="0"/>
              </a:rPr>
              <a:t>            10 </a:t>
            </a:r>
            <a:r>
              <a:rPr lang="en-US" altLang="en-US" sz="2800" dirty="0">
                <a:latin typeface="Times New Roman" pitchFamily="18" charset="0"/>
              </a:rPr>
              <a:t>= 10			  </a:t>
            </a:r>
            <a:r>
              <a:rPr lang="en-US" altLang="en-US" sz="2800" dirty="0" smtClean="0">
                <a:latin typeface="Times New Roman" pitchFamily="18" charset="0"/>
              </a:rPr>
              <a:t>7 </a:t>
            </a:r>
            <a:r>
              <a:rPr lang="en-US" altLang="en-US" sz="2800" dirty="0">
                <a:latin typeface="Times New Roman" pitchFamily="18" charset="0"/>
              </a:rPr>
              <a:t>= 1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000500" y="3821491"/>
            <a:ext cx="409957" cy="228600"/>
            <a:chOff x="1824" y="3168"/>
            <a:chExt cx="336" cy="192"/>
          </a:xfrm>
        </p:grpSpPr>
        <p:sp>
          <p:nvSpPr>
            <p:cNvPr id="19" name="Line 5"/>
            <p:cNvSpPr>
              <a:spLocks noChangeShapeType="1"/>
            </p:cNvSpPr>
            <p:nvPr/>
          </p:nvSpPr>
          <p:spPr bwMode="auto">
            <a:xfrm>
              <a:off x="1824" y="3264"/>
              <a:ext cx="48" cy="9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rot="5400000">
              <a:off x="1920" y="3120"/>
              <a:ext cx="192" cy="28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312278" y="36677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X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72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/>
      <p:bldP spid="7" grpId="0" uiExpand="1"/>
      <p:bldP spid="8" grpId="0" uiExpand="1"/>
      <p:bldP spid="16" grpId="0"/>
      <p:bldP spid="17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555992" cy="518160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imes" pitchFamily="18" charset="0"/>
              </a:rPr>
              <a:t>Wait, </a:t>
            </a:r>
            <a:r>
              <a:rPr lang="en-US" altLang="en-US" baseline="30000" dirty="0" smtClean="0">
                <a:latin typeface="Times" pitchFamily="18" charset="0"/>
              </a:rPr>
              <a:t>3</a:t>
            </a:r>
            <a:r>
              <a:rPr lang="en-US" altLang="en-US" dirty="0" smtClean="0">
                <a:latin typeface="Times" pitchFamily="18" charset="0"/>
              </a:rPr>
              <a:t>/</a:t>
            </a:r>
            <a:r>
              <a:rPr lang="en-US" altLang="en-US" baseline="-25000" dirty="0" smtClean="0">
                <a:latin typeface="Times" pitchFamily="18" charset="0"/>
              </a:rPr>
              <a:t>2</a:t>
            </a:r>
            <a:r>
              <a:rPr lang="en-US" altLang="en-US" dirty="0" smtClean="0">
                <a:latin typeface="Times" pitchFamily="18" charset="0"/>
              </a:rPr>
              <a:t> did </a:t>
            </a:r>
            <a:r>
              <a:rPr lang="en-US" altLang="en-US" dirty="0">
                <a:latin typeface="Times" pitchFamily="18" charset="0"/>
              </a:rPr>
              <a:t>not work!! </a:t>
            </a:r>
            <a:r>
              <a:rPr lang="en-US" altLang="en-US" dirty="0" smtClean="0">
                <a:latin typeface="Times" pitchFamily="18" charset="0"/>
              </a:rPr>
              <a:t>Since </a:t>
            </a:r>
            <a:r>
              <a:rPr lang="en-US" altLang="en-US" baseline="30000" dirty="0">
                <a:latin typeface="Times" pitchFamily="18" charset="0"/>
              </a:rPr>
              <a:t>3</a:t>
            </a:r>
            <a:r>
              <a:rPr lang="en-US" altLang="en-US" dirty="0">
                <a:latin typeface="Times" pitchFamily="18" charset="0"/>
              </a:rPr>
              <a:t>/</a:t>
            </a:r>
            <a:r>
              <a:rPr lang="en-US" altLang="en-US" baseline="-25000" dirty="0">
                <a:latin typeface="Times" pitchFamily="18" charset="0"/>
              </a:rPr>
              <a:t>2</a:t>
            </a:r>
            <a:r>
              <a:rPr lang="en-US" altLang="en-US" dirty="0" smtClean="0">
                <a:latin typeface="Times" pitchFamily="18" charset="0"/>
              </a:rPr>
              <a:t> </a:t>
            </a:r>
            <a:r>
              <a:rPr lang="en-US" altLang="en-US" dirty="0">
                <a:latin typeface="Times" pitchFamily="18" charset="0"/>
              </a:rPr>
              <a:t>does not </a:t>
            </a:r>
            <a:r>
              <a:rPr lang="en-US" altLang="en-US" dirty="0" smtClean="0">
                <a:latin typeface="Times" pitchFamily="18" charset="0"/>
              </a:rPr>
              <a:t>solve  </a:t>
            </a:r>
            <a:r>
              <a:rPr lang="en-US" b="1" dirty="0">
                <a:latin typeface="Times" pitchFamily="18" charset="0"/>
              </a:rPr>
              <a:t>2</a:t>
            </a:r>
            <a:r>
              <a:rPr lang="en-US" altLang="en-US" b="1" dirty="0">
                <a:latin typeface="Times New Roman" pitchFamily="18" charset="0"/>
              </a:rPr>
              <a:t>|</a:t>
            </a:r>
            <a:r>
              <a:rPr lang="en-US" altLang="en-US" b="1" i="1" dirty="0">
                <a:latin typeface="Times New Roman" pitchFamily="18" charset="0"/>
              </a:rPr>
              <a:t>x</a:t>
            </a:r>
            <a:r>
              <a:rPr lang="en-US" altLang="en-US" b="1" dirty="0">
                <a:latin typeface="Times New Roman" pitchFamily="18" charset="0"/>
              </a:rPr>
              <a:t>| + 4 = 6</a:t>
            </a:r>
            <a:r>
              <a:rPr lang="en-US" altLang="en-US" b="1" i="1" dirty="0">
                <a:latin typeface="Times New Roman" pitchFamily="18" charset="0"/>
              </a:rPr>
              <a:t>x</a:t>
            </a:r>
            <a:r>
              <a:rPr lang="en-US" altLang="en-US" b="1" dirty="0">
                <a:latin typeface="Times New Roman" pitchFamily="18" charset="0"/>
              </a:rPr>
              <a:t> – </a:t>
            </a:r>
            <a:r>
              <a:rPr lang="en-US" altLang="en-US" b="1" dirty="0" smtClean="0">
                <a:latin typeface="Times New Roman" pitchFamily="18" charset="0"/>
              </a:rPr>
              <a:t>8</a:t>
            </a:r>
            <a:r>
              <a:rPr lang="en-US" altLang="en-US" dirty="0" smtClean="0">
                <a:latin typeface="Times" pitchFamily="18" charset="0"/>
              </a:rPr>
              <a:t>,  we </a:t>
            </a:r>
            <a:r>
              <a:rPr lang="en-US" altLang="en-US" dirty="0">
                <a:latin typeface="Times" pitchFamily="18" charset="0"/>
              </a:rPr>
              <a:t>must throw it </a:t>
            </a:r>
            <a:r>
              <a:rPr lang="en-US" altLang="en-US" dirty="0" smtClean="0">
                <a:latin typeface="Times" pitchFamily="18" charset="0"/>
              </a:rPr>
              <a:t>out of the solution set. </a:t>
            </a:r>
            <a:endParaRPr lang="en-US" altLang="en-US" dirty="0">
              <a:latin typeface="Times" pitchFamily="18" charset="0"/>
            </a:endParaRPr>
          </a:p>
          <a:p>
            <a:r>
              <a:rPr lang="en-US" altLang="en-US" i="1" dirty="0">
                <a:latin typeface="Times" pitchFamily="18" charset="0"/>
              </a:rPr>
              <a:t>x</a:t>
            </a:r>
            <a:r>
              <a:rPr lang="en-US" altLang="en-US" dirty="0" smtClean="0">
                <a:latin typeface="Times" pitchFamily="18" charset="0"/>
              </a:rPr>
              <a:t> = </a:t>
            </a:r>
            <a:r>
              <a:rPr lang="en-US" altLang="en-US" baseline="30000" dirty="0">
                <a:latin typeface="Times" pitchFamily="18" charset="0"/>
              </a:rPr>
              <a:t>3</a:t>
            </a:r>
            <a:r>
              <a:rPr lang="en-US" altLang="en-US" dirty="0">
                <a:latin typeface="Times" pitchFamily="18" charset="0"/>
              </a:rPr>
              <a:t>/</a:t>
            </a:r>
            <a:r>
              <a:rPr lang="en-US" altLang="en-US" baseline="-25000" dirty="0">
                <a:latin typeface="Times" pitchFamily="18" charset="0"/>
              </a:rPr>
              <a:t>2</a:t>
            </a:r>
            <a:r>
              <a:rPr lang="en-US" altLang="en-US" dirty="0" smtClean="0">
                <a:latin typeface="Times" pitchFamily="18" charset="0"/>
              </a:rPr>
              <a:t> </a:t>
            </a:r>
            <a:r>
              <a:rPr lang="en-US" altLang="en-US" dirty="0">
                <a:latin typeface="Times" pitchFamily="18" charset="0"/>
              </a:rPr>
              <a:t>is called an </a:t>
            </a:r>
            <a:r>
              <a:rPr lang="en-US" altLang="en-US" i="1" u="sng" dirty="0">
                <a:latin typeface="Times" pitchFamily="18" charset="0"/>
              </a:rPr>
              <a:t>extraneous solution</a:t>
            </a:r>
            <a:r>
              <a:rPr lang="en-US" altLang="en-US" dirty="0" smtClean="0">
                <a:latin typeface="Times" pitchFamily="18" charset="0"/>
              </a:rPr>
              <a:t>. We did all the steps correctly when we solved the given equation, but all the solutions we found did not work. This is why you must check all solutions every time. </a:t>
            </a:r>
          </a:p>
          <a:p>
            <a:r>
              <a:rPr lang="en-US" sz="3400" b="1" dirty="0" smtClean="0">
                <a:latin typeface="Times" pitchFamily="18" charset="0"/>
              </a:rPr>
              <a:t>Thus, if </a:t>
            </a:r>
            <a:r>
              <a:rPr lang="en-US" sz="3400" b="1" dirty="0">
                <a:latin typeface="Times" pitchFamily="18" charset="0"/>
              </a:rPr>
              <a:t>2</a:t>
            </a:r>
            <a:r>
              <a:rPr lang="en-US" altLang="en-US" sz="3400" b="1" dirty="0">
                <a:latin typeface="Times New Roman" pitchFamily="18" charset="0"/>
              </a:rPr>
              <a:t>|</a:t>
            </a:r>
            <a:r>
              <a:rPr lang="en-US" altLang="en-US" sz="3400" b="1" i="1" dirty="0">
                <a:latin typeface="Times New Roman" pitchFamily="18" charset="0"/>
              </a:rPr>
              <a:t>x</a:t>
            </a:r>
            <a:r>
              <a:rPr lang="en-US" altLang="en-US" sz="3400" b="1" dirty="0">
                <a:latin typeface="Times New Roman" pitchFamily="18" charset="0"/>
              </a:rPr>
              <a:t>| + 4 = 6</a:t>
            </a:r>
            <a:r>
              <a:rPr lang="en-US" altLang="en-US" sz="3400" b="1" i="1" dirty="0">
                <a:latin typeface="Times New Roman" pitchFamily="18" charset="0"/>
              </a:rPr>
              <a:t>x</a:t>
            </a:r>
            <a:r>
              <a:rPr lang="en-US" altLang="en-US" sz="3400" b="1" dirty="0">
                <a:latin typeface="Times New Roman" pitchFamily="18" charset="0"/>
              </a:rPr>
              <a:t> – </a:t>
            </a:r>
            <a:r>
              <a:rPr lang="en-US" altLang="en-US" sz="3400" b="1" dirty="0" smtClean="0">
                <a:latin typeface="Times New Roman" pitchFamily="18" charset="0"/>
              </a:rPr>
              <a:t>8, then              </a:t>
            </a:r>
            <a:r>
              <a:rPr lang="en-US" sz="3400" b="1" dirty="0" smtClean="0">
                <a:latin typeface="Times" pitchFamily="18" charset="0"/>
              </a:rPr>
              <a:t>{</a:t>
            </a:r>
            <a:r>
              <a:rPr lang="en-US" sz="3400" b="1" i="1" dirty="0" smtClean="0">
                <a:latin typeface="Times" pitchFamily="18" charset="0"/>
              </a:rPr>
              <a:t>x </a:t>
            </a:r>
            <a:r>
              <a:rPr lang="en-US" sz="3400" b="1" i="1" dirty="0">
                <a:latin typeface="Times" pitchFamily="18" charset="0"/>
              </a:rPr>
              <a:t>| x </a:t>
            </a:r>
            <a:r>
              <a:rPr lang="en-US" sz="3400" b="1" dirty="0">
                <a:latin typeface="Times" pitchFamily="18" charset="0"/>
              </a:rPr>
              <a:t>= 3</a:t>
            </a:r>
            <a:r>
              <a:rPr lang="en-US" sz="3400" b="1" dirty="0" smtClean="0">
                <a:latin typeface="Times" pitchFamily="18" charset="0"/>
              </a:rPr>
              <a:t>}.</a:t>
            </a:r>
            <a:endParaRPr lang="en-US" altLang="en-US" sz="3400" dirty="0">
              <a:latin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endParaRPr lang="en-US" dirty="0">
              <a:latin typeface="Times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endParaRPr lang="en-US" dirty="0">
              <a:latin typeface="Time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0400" y="4482405"/>
            <a:ext cx="419100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None/>
            </a:pPr>
            <a:endParaRPr lang="en-US" altLang="en-US" sz="2800" dirty="0" smtClean="0">
              <a:latin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dirty="0">
                <a:latin typeface="Times" pitchFamily="18" charset="0"/>
              </a:rPr>
              <a:t> </a:t>
            </a:r>
            <a:r>
              <a:rPr lang="en-US" altLang="en-US" b="1" dirty="0" smtClean="0">
                <a:latin typeface="Times New Roman" pitchFamily="18" charset="0"/>
              </a:rPr>
              <a:t>|3</a:t>
            </a:r>
            <a:r>
              <a:rPr lang="en-US" altLang="en-US" b="1" i="1" dirty="0" smtClean="0">
                <a:latin typeface="Times New Roman" pitchFamily="18" charset="0"/>
              </a:rPr>
              <a:t>x </a:t>
            </a:r>
            <a:r>
              <a:rPr lang="en-US" altLang="en-US" b="1" dirty="0" smtClean="0">
                <a:latin typeface="Times New Roman" pitchFamily="18" charset="0"/>
              </a:rPr>
              <a:t>– 1| = 1 </a:t>
            </a:r>
            <a:r>
              <a:rPr lang="en-US" altLang="en-US" b="1" dirty="0">
                <a:latin typeface="Times New Roman" pitchFamily="18" charset="0"/>
              </a:rPr>
              <a:t>+</a:t>
            </a:r>
            <a:r>
              <a:rPr lang="en-US" altLang="en-US" b="1" dirty="0" smtClean="0">
                <a:latin typeface="Times New Roman" pitchFamily="18" charset="0"/>
              </a:rPr>
              <a:t> 3</a:t>
            </a:r>
            <a:r>
              <a:rPr lang="en-US" altLang="en-US" b="1" i="1" dirty="0" smtClean="0">
                <a:latin typeface="Times New Roman" pitchFamily="18" charset="0"/>
              </a:rPr>
              <a:t>x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endParaRPr lang="en-US" altLang="en-US" b="1" i="1" dirty="0">
              <a:latin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>
                <a:latin typeface="Times" pitchFamily="18" charset="0"/>
              </a:rPr>
              <a:t> </a:t>
            </a:r>
            <a:r>
              <a:rPr lang="en-US" altLang="en-US" dirty="0" smtClean="0">
                <a:latin typeface="Times New Roman" pitchFamily="18" charset="0"/>
              </a:rPr>
              <a:t>3</a:t>
            </a:r>
            <a:r>
              <a:rPr lang="en-US" altLang="en-US" i="1" dirty="0" smtClean="0">
                <a:latin typeface="Times New Roman" pitchFamily="18" charset="0"/>
              </a:rPr>
              <a:t>x </a:t>
            </a:r>
            <a:r>
              <a:rPr lang="en-US" altLang="en-US" dirty="0">
                <a:latin typeface="Times New Roman" pitchFamily="18" charset="0"/>
              </a:rPr>
              <a:t>– </a:t>
            </a:r>
            <a:r>
              <a:rPr lang="en-US" altLang="en-US" dirty="0" smtClean="0">
                <a:latin typeface="Times New Roman" pitchFamily="18" charset="0"/>
              </a:rPr>
              <a:t>1 </a:t>
            </a:r>
            <a:r>
              <a:rPr lang="en-US" altLang="en-US" dirty="0">
                <a:latin typeface="Times New Roman" pitchFamily="18" charset="0"/>
              </a:rPr>
              <a:t>= </a:t>
            </a:r>
            <a:r>
              <a:rPr lang="en-US" altLang="en-US" dirty="0" smtClean="0">
                <a:latin typeface="Times New Roman" pitchFamily="18" charset="0"/>
              </a:rPr>
              <a:t>1 </a:t>
            </a:r>
            <a:r>
              <a:rPr lang="en-US" altLang="en-US" dirty="0">
                <a:latin typeface="Times New Roman" pitchFamily="18" charset="0"/>
              </a:rPr>
              <a:t>+</a:t>
            </a:r>
            <a:r>
              <a:rPr lang="en-US" altLang="en-US" dirty="0" smtClean="0">
                <a:latin typeface="Times New Roman" pitchFamily="18" charset="0"/>
              </a:rPr>
              <a:t> 3</a:t>
            </a:r>
            <a:r>
              <a:rPr lang="en-US" altLang="en-US" i="1" dirty="0" smtClean="0">
                <a:latin typeface="Times New Roman" pitchFamily="18" charset="0"/>
              </a:rPr>
              <a:t>x    </a:t>
            </a:r>
            <a:r>
              <a:rPr lang="en-US" dirty="0" smtClean="0">
                <a:latin typeface="Times" pitchFamily="18" charset="0"/>
              </a:rPr>
              <a:t>or     </a:t>
            </a:r>
            <a:r>
              <a:rPr lang="en-US" altLang="en-US" dirty="0" smtClean="0">
                <a:latin typeface="Times New Roman" pitchFamily="18" charset="0"/>
              </a:rPr>
              <a:t>3</a:t>
            </a:r>
            <a:r>
              <a:rPr lang="en-US" altLang="en-US" i="1" dirty="0" smtClean="0">
                <a:latin typeface="Times New Roman" pitchFamily="18" charset="0"/>
              </a:rPr>
              <a:t>x </a:t>
            </a:r>
            <a:r>
              <a:rPr lang="en-US" altLang="en-US" dirty="0">
                <a:latin typeface="Times New Roman" pitchFamily="18" charset="0"/>
              </a:rPr>
              <a:t>– </a:t>
            </a:r>
            <a:r>
              <a:rPr lang="en-US" altLang="en-US" dirty="0" smtClean="0">
                <a:latin typeface="Times New Roman" pitchFamily="18" charset="0"/>
              </a:rPr>
              <a:t>1 </a:t>
            </a:r>
            <a:r>
              <a:rPr lang="en-US" altLang="en-US" dirty="0">
                <a:latin typeface="Times New Roman" pitchFamily="18" charset="0"/>
              </a:rPr>
              <a:t>= </a:t>
            </a:r>
            <a:r>
              <a:rPr lang="en-US" altLang="en-US" dirty="0" smtClean="0">
                <a:latin typeface="Times New Roman" pitchFamily="18" charset="0"/>
              </a:rPr>
              <a:t>-1 – 3</a:t>
            </a:r>
            <a:r>
              <a:rPr lang="en-US" altLang="en-US" i="1" dirty="0" smtClean="0">
                <a:latin typeface="Times New Roman" pitchFamily="18" charset="0"/>
              </a:rPr>
              <a:t>x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endParaRPr lang="en-US" altLang="en-US" i="1" dirty="0">
              <a:latin typeface="Times New Roman" pitchFamily="18" charset="0"/>
            </a:endParaRPr>
          </a:p>
          <a:p>
            <a:pPr marL="82296" indent="0">
              <a:lnSpc>
                <a:spcPct val="110000"/>
              </a:lnSpc>
              <a:buNone/>
            </a:pPr>
            <a:r>
              <a:rPr lang="en-US" dirty="0" smtClean="0">
                <a:latin typeface="Times" pitchFamily="18" charset="0"/>
              </a:rPr>
              <a:t>              0 = 2           or           6</a:t>
            </a: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= 0  </a:t>
            </a:r>
            <a:endParaRPr lang="en-US" dirty="0">
              <a:latin typeface="Times" pitchFamily="18" charset="0"/>
            </a:endParaRPr>
          </a:p>
          <a:p>
            <a:pPr marL="82296" indent="0">
              <a:lnSpc>
                <a:spcPct val="110000"/>
              </a:lnSpc>
              <a:buNone/>
            </a:pPr>
            <a:r>
              <a:rPr lang="en-US" dirty="0" smtClean="0">
                <a:latin typeface="Times" pitchFamily="18" charset="0"/>
              </a:rPr>
              <a:t>		Ø             or             </a:t>
            </a:r>
            <a:r>
              <a:rPr lang="en-US" i="1" dirty="0" smtClean="0">
                <a:latin typeface="Times" pitchFamily="18" charset="0"/>
              </a:rPr>
              <a:t>x </a:t>
            </a:r>
            <a:r>
              <a:rPr lang="en-US" dirty="0" smtClean="0">
                <a:latin typeface="Times" pitchFamily="18" charset="0"/>
              </a:rPr>
              <a:t>= 0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 smtClean="0">
                <a:latin typeface="Times" pitchFamily="18" charset="0"/>
              </a:rPr>
              <a:t>Be </a:t>
            </a:r>
            <a:r>
              <a:rPr lang="en-US" dirty="0">
                <a:latin typeface="Times" pitchFamily="18" charset="0"/>
              </a:rPr>
              <a:t>sure to always check your solutions</a:t>
            </a:r>
            <a:r>
              <a:rPr lang="en-US" dirty="0" smtClean="0">
                <a:latin typeface="Times" pitchFamily="18" charset="0"/>
              </a:rPr>
              <a:t>!</a:t>
            </a:r>
            <a:endParaRPr lang="en-US" altLang="en-US" sz="24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en-US" sz="2400" dirty="0" smtClean="0">
                <a:latin typeface="Times New Roman" pitchFamily="18" charset="0"/>
              </a:rPr>
              <a:t>Check</a:t>
            </a:r>
            <a:r>
              <a:rPr lang="en-US" altLang="en-US" sz="2400" dirty="0">
                <a:latin typeface="Times New Roman" pitchFamily="18" charset="0"/>
              </a:rPr>
              <a:t>:  </a:t>
            </a:r>
            <a:r>
              <a:rPr lang="en-US" sz="2800" dirty="0">
                <a:latin typeface="Times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</a:rPr>
              <a:t>|3</a:t>
            </a:r>
            <a:r>
              <a:rPr lang="en-US" altLang="en-US" sz="2800" i="1" dirty="0">
                <a:latin typeface="Times New Roman" pitchFamily="18" charset="0"/>
              </a:rPr>
              <a:t>x </a:t>
            </a:r>
            <a:r>
              <a:rPr lang="en-US" altLang="en-US" sz="2800" dirty="0">
                <a:latin typeface="Times New Roman" pitchFamily="18" charset="0"/>
              </a:rPr>
              <a:t>– 1| = </a:t>
            </a:r>
            <a:r>
              <a:rPr lang="en-US" altLang="en-US" sz="2800" dirty="0" smtClean="0">
                <a:latin typeface="Times New Roman" pitchFamily="18" charset="0"/>
              </a:rPr>
              <a:t>1 + </a:t>
            </a:r>
            <a:r>
              <a:rPr lang="en-US" altLang="en-US" sz="2800" dirty="0">
                <a:latin typeface="Times New Roman" pitchFamily="18" charset="0"/>
              </a:rPr>
              <a:t>3</a:t>
            </a:r>
            <a:r>
              <a:rPr lang="en-US" altLang="en-US" sz="2800" i="1" dirty="0">
                <a:latin typeface="Times New Roman" pitchFamily="18" charset="0"/>
              </a:rPr>
              <a:t>x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endParaRPr lang="en-US" altLang="en-US" sz="2800" i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en-US" sz="2400" dirty="0">
                <a:latin typeface="Times New Roman" pitchFamily="18" charset="0"/>
              </a:rPr>
              <a:t>		    </a:t>
            </a:r>
            <a:r>
              <a:rPr lang="en-US" altLang="en-US" sz="2400" dirty="0" smtClean="0">
                <a:latin typeface="Times New Roman" pitchFamily="18" charset="0"/>
              </a:rPr>
              <a:t>|3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(0)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dirty="0">
                <a:latin typeface="Times New Roman" pitchFamily="18" charset="0"/>
              </a:rPr>
              <a:t>– 1| = </a:t>
            </a:r>
            <a:r>
              <a:rPr lang="en-US" altLang="en-US" sz="2400" dirty="0" smtClean="0">
                <a:latin typeface="Times New Roman" pitchFamily="18" charset="0"/>
              </a:rPr>
              <a:t>1 + 3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(0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)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endParaRPr lang="en-US" altLang="en-US" sz="2400" i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en-US" sz="2400" dirty="0" smtClean="0">
                <a:latin typeface="Times New Roman" pitchFamily="18" charset="0"/>
              </a:rPr>
              <a:t>             |-1| </a:t>
            </a:r>
            <a:r>
              <a:rPr lang="en-US" altLang="en-US" sz="2400" dirty="0">
                <a:latin typeface="Times New Roman" pitchFamily="18" charset="0"/>
              </a:rPr>
              <a:t>= </a:t>
            </a:r>
            <a:r>
              <a:rPr lang="en-US" altLang="en-US" sz="2400" dirty="0" smtClean="0">
                <a:latin typeface="Times New Roman" pitchFamily="18" charset="0"/>
              </a:rPr>
              <a:t>1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2400" dirty="0" smtClean="0">
                <a:latin typeface="Times New Roman" pitchFamily="18" charset="0"/>
              </a:rPr>
              <a:t>                     1 = 1</a:t>
            </a:r>
            <a:r>
              <a:rPr lang="en-US" altLang="en-US" sz="2400" dirty="0">
                <a:latin typeface="Times New Roman" pitchFamily="18" charset="0"/>
              </a:rPr>
              <a:t>	</a:t>
            </a:r>
            <a:endParaRPr lang="en-US" altLang="en-US" sz="24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b="1" dirty="0">
                <a:latin typeface="Times" pitchFamily="18" charset="0"/>
              </a:rPr>
              <a:t>{</a:t>
            </a:r>
            <a:r>
              <a:rPr lang="en-US" b="1" i="1" dirty="0" smtClean="0">
                <a:latin typeface="Times" pitchFamily="18" charset="0"/>
              </a:rPr>
              <a:t>x | </a:t>
            </a:r>
            <a:r>
              <a:rPr lang="en-US" b="1" i="1" dirty="0">
                <a:latin typeface="Times" pitchFamily="18" charset="0"/>
              </a:rPr>
              <a:t>x</a:t>
            </a:r>
            <a:r>
              <a:rPr lang="en-US" b="1" i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= </a:t>
            </a:r>
            <a:r>
              <a:rPr lang="en-US" b="1" dirty="0" smtClean="0">
                <a:latin typeface="Times" pitchFamily="18" charset="0"/>
              </a:rPr>
              <a:t>0}</a:t>
            </a:r>
            <a:endParaRPr lang="en-US" b="1" dirty="0">
              <a:latin typeface="Times" pitchFamily="18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dirty="0">
              <a:latin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2888" y="1600200"/>
            <a:ext cx="202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Distance: 3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 – 1 is 1 + 3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steps from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932" y="248362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Solve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1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889212"/>
            <a:ext cx="5654163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Definition – The absolute value of a number is the DISTANCE between that number and zero on the number line.  </a:t>
            </a:r>
          </a:p>
          <a:p>
            <a:r>
              <a:rPr lang="en-US" dirty="0" smtClean="0">
                <a:latin typeface="Times" pitchFamily="18" charset="0"/>
              </a:rPr>
              <a:t>What do you know about distance? (Think about the odometer in a car…)</a:t>
            </a:r>
          </a:p>
          <a:p>
            <a:r>
              <a:rPr lang="en-US" dirty="0" smtClean="0">
                <a:latin typeface="Times" pitchFamily="18" charset="0"/>
              </a:rPr>
              <a:t>It is always POSITIVE. </a:t>
            </a:r>
          </a:p>
          <a:p>
            <a:r>
              <a:rPr lang="en-US" dirty="0" smtClean="0">
                <a:latin typeface="Times" pitchFamily="18" charset="0"/>
              </a:rPr>
              <a:t>Ex:  |3| = 	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45968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3</a:t>
            </a:r>
            <a:endParaRPr lang="en-US" sz="3200" dirty="0">
              <a:latin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45968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" pitchFamily="18" charset="0"/>
              </a:rPr>
              <a:t>5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6172200" y="5476456"/>
            <a:ext cx="152400" cy="178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ircular Arrow 5"/>
          <p:cNvSpPr/>
          <p:nvPr/>
        </p:nvSpPr>
        <p:spPr>
          <a:xfrm>
            <a:off x="4960680" y="5327977"/>
            <a:ext cx="449519" cy="463223"/>
          </a:xfrm>
          <a:prstGeom prst="circular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256495">
            <a:off x="5348335" y="5311867"/>
            <a:ext cx="449519" cy="463223"/>
          </a:xfrm>
          <a:prstGeom prst="circular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>
            <a:off x="5748477" y="5327977"/>
            <a:ext cx="449519" cy="463223"/>
          </a:xfrm>
          <a:prstGeom prst="circular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flipH="1">
            <a:off x="2667000" y="5486400"/>
            <a:ext cx="152400" cy="17808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ular Arrow 20"/>
          <p:cNvSpPr/>
          <p:nvPr/>
        </p:nvSpPr>
        <p:spPr>
          <a:xfrm rot="21343505" flipH="1">
            <a:off x="4045255" y="5311867"/>
            <a:ext cx="449519" cy="463223"/>
          </a:xfrm>
          <a:prstGeom prst="circular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ular Arrow 21"/>
          <p:cNvSpPr/>
          <p:nvPr/>
        </p:nvSpPr>
        <p:spPr>
          <a:xfrm flipH="1">
            <a:off x="4445397" y="5327977"/>
            <a:ext cx="449519" cy="463223"/>
          </a:xfrm>
          <a:prstGeom prst="circular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ircular Arrow 22"/>
          <p:cNvSpPr/>
          <p:nvPr/>
        </p:nvSpPr>
        <p:spPr>
          <a:xfrm rot="21343505" flipH="1">
            <a:off x="3217040" y="5311867"/>
            <a:ext cx="449519" cy="463223"/>
          </a:xfrm>
          <a:prstGeom prst="circular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ircular Arrow 23"/>
          <p:cNvSpPr/>
          <p:nvPr/>
        </p:nvSpPr>
        <p:spPr>
          <a:xfrm flipH="1">
            <a:off x="3617182" y="5327977"/>
            <a:ext cx="449519" cy="463223"/>
          </a:xfrm>
          <a:prstGeom prst="circular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ircular Arrow 24"/>
          <p:cNvSpPr/>
          <p:nvPr/>
        </p:nvSpPr>
        <p:spPr>
          <a:xfrm rot="21343505" flipH="1">
            <a:off x="2810441" y="5311867"/>
            <a:ext cx="449519" cy="463223"/>
          </a:xfrm>
          <a:prstGeom prst="circular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35163" y="4608449"/>
            <a:ext cx="112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|-5| = </a:t>
            </a:r>
            <a:endParaRPr lang="en-US" sz="32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2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 animBg="1"/>
      <p:bldP spid="6" grpId="0" animBg="1"/>
      <p:bldP spid="18" grpId="0" animBg="1"/>
      <p:bldP spid="19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How far … and from where?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latin typeface="Times" pitchFamily="18" charset="0"/>
              </a:rPr>
              <a:t>In carpentry, a stud is a vertical beam used to create support in a wall.  Typically studs are positioned 2 feet apart.  If there is a stud 8 feet from the intersecting wall, what are the positions of </a:t>
            </a:r>
            <a:r>
              <a:rPr lang="en-US" dirty="0">
                <a:latin typeface="Times" pitchFamily="18" charset="0"/>
              </a:rPr>
              <a:t>the studs </a:t>
            </a:r>
            <a:r>
              <a:rPr lang="en-US" dirty="0" smtClean="0">
                <a:latin typeface="Times" pitchFamily="18" charset="0"/>
              </a:rPr>
              <a:t>on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either side              </a:t>
            </a:r>
          </a:p>
          <a:p>
            <a:pPr marL="82296" indent="0">
              <a:buNone/>
            </a:pPr>
            <a:r>
              <a:rPr lang="en-US" dirty="0" smtClean="0">
                <a:latin typeface="Times" pitchFamily="18" charset="0"/>
              </a:rPr>
              <a:t>                           </a:t>
            </a:r>
          </a:p>
          <a:p>
            <a:pPr marL="82296" indent="0">
              <a:buNone/>
            </a:pPr>
            <a:endParaRPr lang="en-US" dirty="0">
              <a:latin typeface="Times" pitchFamily="18" charset="0"/>
            </a:endParaRPr>
          </a:p>
          <a:p>
            <a:pPr marL="82296" indent="0">
              <a:buNone/>
            </a:pPr>
            <a:endParaRPr lang="en-US" dirty="0" smtClean="0">
              <a:latin typeface="Times" pitchFamily="18" charset="0"/>
            </a:endParaRPr>
          </a:p>
          <a:p>
            <a:pPr marL="82296" indent="0">
              <a:buNone/>
            </a:pPr>
            <a:r>
              <a:rPr lang="en-US" dirty="0">
                <a:latin typeface="Times" pitchFamily="18" charset="0"/>
              </a:rPr>
              <a:t>			</a:t>
            </a:r>
            <a:r>
              <a:rPr lang="en-US" dirty="0" smtClean="0">
                <a:latin typeface="Times" pitchFamily="18" charset="0"/>
              </a:rPr>
              <a:t>      6 </a:t>
            </a:r>
            <a:r>
              <a:rPr lang="en-US" dirty="0">
                <a:latin typeface="Times" pitchFamily="18" charset="0"/>
              </a:rPr>
              <a:t>ft. and 10 ft.</a:t>
            </a:r>
          </a:p>
          <a:p>
            <a:pPr marL="82296" indent="0">
              <a:buNone/>
            </a:pPr>
            <a:endParaRPr lang="en-US" dirty="0">
              <a:latin typeface="Times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65544" y="3912031"/>
            <a:ext cx="3759200" cy="2819400"/>
            <a:chOff x="736600" y="3962400"/>
            <a:chExt cx="3759200" cy="2819400"/>
          </a:xfrm>
        </p:grpSpPr>
        <p:pic>
          <p:nvPicPr>
            <p:cNvPr id="1026" name="Picture 2" descr="http://ncpreppers.files.wordpress.com/2012/05/framed-wall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600" y="3962400"/>
              <a:ext cx="3759200" cy="2819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 flipH="1">
              <a:off x="3200400" y="4572000"/>
              <a:ext cx="76200" cy="1600200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286000" y="6167735"/>
              <a:ext cx="774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FF00"/>
                  </a:solidFill>
                </a:rPr>
                <a:t>8 </a:t>
              </a:r>
              <a:r>
                <a:rPr lang="en-US" sz="2400" b="1" dirty="0" err="1" smtClean="0">
                  <a:solidFill>
                    <a:srgbClr val="FFFF00"/>
                  </a:solidFill>
                </a:rPr>
                <a:t>ft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980856" y="5943600"/>
              <a:ext cx="1143000" cy="307032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4711827" y="3885084"/>
            <a:ext cx="4127371" cy="213471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en-US" dirty="0" smtClean="0">
                <a:latin typeface="Times" pitchFamily="18" charset="0"/>
              </a:rPr>
              <a:t>of the pictured stud (with respect to the intersecting wall)? </a:t>
            </a:r>
            <a:endParaRPr lang="en-US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How far … and from where?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How can create an equation that would give us this answer? </a:t>
            </a:r>
          </a:p>
          <a:p>
            <a:endParaRPr lang="en-US" dirty="0" smtClean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We are looking for a value based on how far apart two things are – the DISTANCE between them…</a:t>
            </a:r>
          </a:p>
          <a:p>
            <a:endParaRPr lang="en-US" dirty="0" smtClean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ABSOLUTE VALUE!!!!</a:t>
            </a:r>
          </a:p>
        </p:txBody>
      </p:sp>
    </p:spTree>
    <p:extLst>
      <p:ext uri="{BB962C8B-B14F-4D97-AF65-F5344CB8AC3E}">
        <p14:creationId xmlns:p14="http://schemas.microsoft.com/office/powerpoint/2010/main" val="279675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How far … and from where?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Absolute value tells you the distance… what is the distance in this problem?</a:t>
            </a:r>
          </a:p>
          <a:p>
            <a:r>
              <a:rPr lang="en-US" dirty="0" smtClean="0">
                <a:latin typeface="Times" pitchFamily="18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1447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|          | = </a:t>
            </a:r>
            <a:endParaRPr lang="en-US" sz="3200" dirty="0">
              <a:latin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14726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2</a:t>
            </a:r>
            <a:endParaRPr lang="en-US" sz="3200" dirty="0">
              <a:latin typeface="Times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65544" y="3844418"/>
            <a:ext cx="4825656" cy="2887013"/>
            <a:chOff x="736600" y="3962400"/>
            <a:chExt cx="3759200" cy="2819400"/>
          </a:xfrm>
        </p:grpSpPr>
        <p:pic>
          <p:nvPicPr>
            <p:cNvPr id="8" name="Picture 2" descr="http://ncpreppers.files.wordpress.com/2012/05/framed-wall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600" y="3962400"/>
              <a:ext cx="3759200" cy="2819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H="1">
              <a:off x="3200400" y="4572000"/>
              <a:ext cx="76200" cy="1600200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5835" y="5938004"/>
              <a:ext cx="637005" cy="450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ft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249240" y="5565927"/>
              <a:ext cx="215900" cy="153516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472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How far … and from where?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What does the distance represent?</a:t>
            </a:r>
          </a:p>
          <a:p>
            <a:r>
              <a:rPr lang="en-US" dirty="0" smtClean="0">
                <a:latin typeface="Times" pitchFamily="18" charset="0"/>
              </a:rPr>
              <a:t>The ‘difference’ of the distances between the studs.</a:t>
            </a:r>
          </a:p>
          <a:p>
            <a:pPr marL="82296" indent="0">
              <a:buNone/>
            </a:pPr>
            <a:endParaRPr lang="en-US" dirty="0" smtClean="0">
              <a:latin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447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|          | = </a:t>
            </a:r>
            <a:endParaRPr lang="en-US" sz="3200" dirty="0">
              <a:latin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14726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2</a:t>
            </a:r>
            <a:endParaRPr lang="en-US" sz="3200" dirty="0">
              <a:latin typeface="Times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65544" y="3844418"/>
            <a:ext cx="4825656" cy="2887013"/>
            <a:chOff x="736600" y="3962400"/>
            <a:chExt cx="3759200" cy="2819400"/>
          </a:xfrm>
        </p:grpSpPr>
        <p:pic>
          <p:nvPicPr>
            <p:cNvPr id="8" name="Picture 2" descr="http://ncpreppers.files.wordpress.com/2012/05/framed-wall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600" y="3962400"/>
              <a:ext cx="3759200" cy="2819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H="1">
              <a:off x="3200400" y="4572000"/>
              <a:ext cx="76200" cy="1600200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5835" y="5938004"/>
              <a:ext cx="637005" cy="450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ft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249240" y="5565927"/>
              <a:ext cx="215900" cy="153516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038600" y="14726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" pitchFamily="18" charset="0"/>
              </a:rPr>
              <a:t>-</a:t>
            </a:r>
            <a:endParaRPr lang="en-US" sz="3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3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How far … and from where?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What do we know about the studs?</a:t>
            </a:r>
          </a:p>
          <a:p>
            <a:r>
              <a:rPr lang="en-US" dirty="0" smtClean="0">
                <a:latin typeface="Times" pitchFamily="18" charset="0"/>
              </a:rPr>
              <a:t>One is at 8 feet from the intersecting wall.  We don’t know the other. </a:t>
            </a:r>
          </a:p>
          <a:p>
            <a:pPr marL="82296" indent="0">
              <a:buNone/>
            </a:pPr>
            <a:endParaRPr lang="en-US" dirty="0" smtClean="0">
              <a:latin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447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|          | = </a:t>
            </a:r>
            <a:endParaRPr lang="en-US" sz="3200" dirty="0">
              <a:latin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14726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2</a:t>
            </a:r>
            <a:endParaRPr lang="en-US" sz="3200" dirty="0">
              <a:latin typeface="Times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65544" y="3844418"/>
            <a:ext cx="4825656" cy="2887013"/>
            <a:chOff x="736600" y="3962400"/>
            <a:chExt cx="3759200" cy="2819400"/>
          </a:xfrm>
        </p:grpSpPr>
        <p:pic>
          <p:nvPicPr>
            <p:cNvPr id="8" name="Picture 2" descr="http://ncpreppers.files.wordpress.com/2012/05/framed-wall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600" y="3962400"/>
              <a:ext cx="3759200" cy="2819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H="1">
              <a:off x="3200400" y="4572000"/>
              <a:ext cx="76200" cy="1600200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5835" y="5938004"/>
              <a:ext cx="637005" cy="450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ft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249240" y="5565927"/>
              <a:ext cx="215900" cy="153516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038600" y="14726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-</a:t>
            </a:r>
            <a:endParaRPr lang="en-US" sz="3200" dirty="0">
              <a:latin typeface="Times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14726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" pitchFamily="18" charset="0"/>
              </a:rPr>
              <a:t> x </a:t>
            </a:r>
            <a:r>
              <a:rPr lang="en-US" sz="3200" dirty="0" smtClean="0">
                <a:latin typeface="Times" pitchFamily="18" charset="0"/>
              </a:rPr>
              <a:t>- 8</a:t>
            </a:r>
            <a:endParaRPr lang="en-US" sz="32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0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How far … and from where?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>
              <a:latin typeface="Times" pitchFamily="18" charset="0"/>
            </a:endParaRPr>
          </a:p>
          <a:p>
            <a:pPr marL="82296" indent="0">
              <a:buNone/>
            </a:pPr>
            <a:r>
              <a:rPr lang="en-US" dirty="0" smtClean="0">
                <a:latin typeface="Times" pitchFamily="18" charset="0"/>
              </a:rPr>
              <a:t>Solve ….</a:t>
            </a:r>
          </a:p>
          <a:p>
            <a:pPr marL="82296" indent="0" algn="ctr">
              <a:buNone/>
            </a:pP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– 8 = ±2</a:t>
            </a:r>
          </a:p>
          <a:p>
            <a:pPr marL="82296" indent="0" algn="ctr">
              <a:buNone/>
            </a:pPr>
            <a:r>
              <a:rPr lang="en-US" i="1" dirty="0" smtClean="0">
                <a:latin typeface="Times" pitchFamily="18" charset="0"/>
              </a:rPr>
              <a:t>    x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– 8 = </a:t>
            </a:r>
            <a:r>
              <a:rPr lang="en-US" dirty="0" smtClean="0">
                <a:latin typeface="Times" pitchFamily="18" charset="0"/>
              </a:rPr>
              <a:t>2   or   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dirty="0">
                <a:latin typeface="Times" pitchFamily="18" charset="0"/>
              </a:rPr>
              <a:t> – 8 = </a:t>
            </a:r>
            <a:r>
              <a:rPr lang="en-US" dirty="0" smtClean="0">
                <a:latin typeface="Times" pitchFamily="18" charset="0"/>
              </a:rPr>
              <a:t>-2</a:t>
            </a:r>
          </a:p>
          <a:p>
            <a:pPr marL="82296" indent="0" algn="ctr">
              <a:buNone/>
            </a:pP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= 10   or   </a:t>
            </a: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= 6</a:t>
            </a:r>
          </a:p>
          <a:p>
            <a:pPr marL="82296" indent="0" algn="ctr">
              <a:buNone/>
            </a:pP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= 6, 10</a:t>
            </a:r>
            <a:endParaRPr lang="en-US" i="1" dirty="0">
              <a:latin typeface="Times" pitchFamily="18" charset="0"/>
            </a:endParaRPr>
          </a:p>
          <a:p>
            <a:pPr marL="82296" indent="0" algn="ctr">
              <a:buNone/>
            </a:pPr>
            <a:endParaRPr lang="en-US" dirty="0" smtClean="0">
              <a:latin typeface="Times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14800" y="1447800"/>
            <a:ext cx="2286000" cy="609600"/>
            <a:chOff x="3505200" y="1447800"/>
            <a:chExt cx="2286000" cy="609600"/>
          </a:xfrm>
        </p:grpSpPr>
        <p:sp>
          <p:nvSpPr>
            <p:cNvPr id="5" name="TextBox 4"/>
            <p:cNvSpPr txBox="1"/>
            <p:nvPr/>
          </p:nvSpPr>
          <p:spPr>
            <a:xfrm>
              <a:off x="3505200" y="1447800"/>
              <a:ext cx="1905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" pitchFamily="18" charset="0"/>
                </a:rPr>
                <a:t>|          | = </a:t>
              </a:r>
              <a:endParaRPr lang="en-US" sz="3200" dirty="0">
                <a:latin typeface="Times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81600" y="1472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" pitchFamily="18" charset="0"/>
                </a:rPr>
                <a:t>2</a:t>
              </a:r>
              <a:endParaRPr lang="en-US" sz="3200" dirty="0">
                <a:latin typeface="Times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57600" y="1472625"/>
              <a:ext cx="129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latin typeface="Times" pitchFamily="18" charset="0"/>
                </a:rPr>
                <a:t> x </a:t>
              </a:r>
              <a:r>
                <a:rPr lang="en-US" sz="3200" dirty="0" smtClean="0">
                  <a:latin typeface="Times" pitchFamily="18" charset="0"/>
                </a:rPr>
                <a:t>- 8</a:t>
              </a:r>
              <a:endParaRPr lang="en-US" sz="3200" dirty="0">
                <a:latin typeface="Times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232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How far … and from where?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4800600"/>
          </a:xfrm>
        </p:spPr>
        <p:txBody>
          <a:bodyPr/>
          <a:lstStyle/>
          <a:p>
            <a:pPr marL="82296" indent="0">
              <a:buNone/>
            </a:pPr>
            <a:endParaRPr lang="en-US" dirty="0">
              <a:latin typeface="Times" pitchFamily="18" charset="0"/>
            </a:endParaRPr>
          </a:p>
          <a:p>
            <a:pPr marL="82296" indent="0">
              <a:buNone/>
            </a:pPr>
            <a:r>
              <a:rPr lang="en-US" dirty="0" smtClean="0">
                <a:latin typeface="Times" pitchFamily="18" charset="0"/>
              </a:rPr>
              <a:t>We can generalize this to be: </a:t>
            </a:r>
          </a:p>
          <a:p>
            <a:pPr marL="82296" indent="0" algn="ctr">
              <a:buNone/>
            </a:pPr>
            <a:r>
              <a:rPr lang="en-US" dirty="0" smtClean="0">
                <a:latin typeface="Times" pitchFamily="18" charset="0"/>
              </a:rPr>
              <a:t>|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unknown</a:t>
            </a:r>
            <a:r>
              <a:rPr lang="en-US" dirty="0" smtClean="0">
                <a:latin typeface="Times" pitchFamily="18" charset="0"/>
              </a:rPr>
              <a:t> – </a:t>
            </a:r>
            <a:r>
              <a:rPr lang="en-US" dirty="0" smtClean="0">
                <a:solidFill>
                  <a:srgbClr val="7030A0"/>
                </a:solidFill>
                <a:latin typeface="Times" pitchFamily="18" charset="0"/>
              </a:rPr>
              <a:t>given value</a:t>
            </a:r>
            <a:r>
              <a:rPr lang="en-US" dirty="0" smtClean="0">
                <a:latin typeface="Times" pitchFamily="18" charset="0"/>
              </a:rPr>
              <a:t>| = </a:t>
            </a:r>
            <a:r>
              <a:rPr lang="en-US" dirty="0" smtClean="0">
                <a:solidFill>
                  <a:srgbClr val="0070C0"/>
                </a:solidFill>
                <a:latin typeface="Times" pitchFamily="18" charset="0"/>
              </a:rPr>
              <a:t>distance</a:t>
            </a:r>
            <a:endParaRPr lang="en-US" dirty="0">
              <a:solidFill>
                <a:srgbClr val="0070C0"/>
              </a:solidFill>
              <a:latin typeface="Times" pitchFamily="18" charset="0"/>
            </a:endParaRPr>
          </a:p>
          <a:p>
            <a:pPr marL="82296" indent="0" algn="ctr">
              <a:buNone/>
            </a:pPr>
            <a:endParaRPr lang="en-US" dirty="0" smtClean="0">
              <a:latin typeface="Times" pitchFamily="18" charset="0"/>
            </a:endParaRPr>
          </a:p>
          <a:p>
            <a:pPr marL="82296" indent="0">
              <a:buNone/>
            </a:pPr>
            <a:r>
              <a:rPr lang="en-US" dirty="0" smtClean="0">
                <a:latin typeface="Times" pitchFamily="18" charset="0"/>
              </a:rPr>
              <a:t>Our solutions for </a:t>
            </a: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are the values 2 feet from 8.  </a:t>
            </a:r>
          </a:p>
          <a:p>
            <a:pPr marL="82296" indent="0">
              <a:buNone/>
            </a:pPr>
            <a:endParaRPr lang="en-US" dirty="0" smtClean="0">
              <a:latin typeface="Times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14800" y="1447800"/>
            <a:ext cx="2286000" cy="609600"/>
            <a:chOff x="3505200" y="1447800"/>
            <a:chExt cx="2286000" cy="609600"/>
          </a:xfrm>
        </p:grpSpPr>
        <p:sp>
          <p:nvSpPr>
            <p:cNvPr id="5" name="TextBox 4"/>
            <p:cNvSpPr txBox="1"/>
            <p:nvPr/>
          </p:nvSpPr>
          <p:spPr>
            <a:xfrm>
              <a:off x="3505200" y="1447800"/>
              <a:ext cx="1905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" pitchFamily="18" charset="0"/>
                </a:rPr>
                <a:t>|          | = </a:t>
              </a:r>
              <a:endParaRPr lang="en-US" sz="3200" dirty="0">
                <a:latin typeface="Times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81600" y="147262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" pitchFamily="18" charset="0"/>
                </a:rPr>
                <a:t>2</a:t>
              </a:r>
              <a:endParaRPr lang="en-US" sz="3200" dirty="0">
                <a:latin typeface="Times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57600" y="1472625"/>
              <a:ext cx="129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latin typeface="Times" pitchFamily="18" charset="0"/>
                </a:rPr>
                <a:t> x </a:t>
              </a:r>
              <a:r>
                <a:rPr lang="en-US" sz="3200" dirty="0" smtClean="0">
                  <a:latin typeface="Times" pitchFamily="18" charset="0"/>
                </a:rPr>
                <a:t>- 8</a:t>
              </a:r>
              <a:endParaRPr lang="en-US" sz="3200" dirty="0">
                <a:latin typeface="Times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29746" y="3200400"/>
            <a:ext cx="1790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|</a:t>
            </a:r>
            <a:r>
              <a:rPr lang="en-US" sz="3200" i="1" dirty="0" smtClean="0">
                <a:solidFill>
                  <a:srgbClr val="FF0000"/>
                </a:solidFill>
                <a:latin typeface="Times" pitchFamily="18" charset="0"/>
              </a:rPr>
              <a:t>x</a:t>
            </a:r>
            <a:r>
              <a:rPr lang="en-US" sz="3200" dirty="0" smtClean="0">
                <a:latin typeface="Times" pitchFamily="18" charset="0"/>
              </a:rPr>
              <a:t> – </a:t>
            </a:r>
            <a:r>
              <a:rPr lang="en-US" sz="3200" dirty="0" smtClean="0">
                <a:solidFill>
                  <a:srgbClr val="7030A0"/>
                </a:solidFill>
                <a:latin typeface="Times" pitchFamily="18" charset="0"/>
              </a:rPr>
              <a:t>8</a:t>
            </a:r>
            <a:r>
              <a:rPr lang="en-US" sz="3200" dirty="0" smtClean="0">
                <a:latin typeface="Times" pitchFamily="18" charset="0"/>
              </a:rPr>
              <a:t>| = </a:t>
            </a:r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2</a:t>
            </a:r>
            <a:endParaRPr lang="en-US" sz="3200" i="1" dirty="0">
              <a:solidFill>
                <a:srgbClr val="0070C0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8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How far … and from where?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18160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n-US" dirty="0" smtClean="0">
                <a:latin typeface="Times" pitchFamily="18" charset="0"/>
              </a:rPr>
              <a:t>|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unknown</a:t>
            </a:r>
            <a:r>
              <a:rPr lang="en-US" dirty="0" smtClean="0">
                <a:latin typeface="Times" pitchFamily="18" charset="0"/>
              </a:rPr>
              <a:t> – </a:t>
            </a:r>
            <a:r>
              <a:rPr lang="en-US" dirty="0" smtClean="0">
                <a:solidFill>
                  <a:srgbClr val="7030A0"/>
                </a:solidFill>
                <a:latin typeface="Times" pitchFamily="18" charset="0"/>
              </a:rPr>
              <a:t>given value</a:t>
            </a:r>
            <a:r>
              <a:rPr lang="en-US" dirty="0" smtClean="0">
                <a:latin typeface="Times" pitchFamily="18" charset="0"/>
              </a:rPr>
              <a:t>| = </a:t>
            </a:r>
            <a:r>
              <a:rPr lang="en-US" dirty="0" smtClean="0">
                <a:solidFill>
                  <a:srgbClr val="0070C0"/>
                </a:solidFill>
                <a:latin typeface="Times" pitchFamily="18" charset="0"/>
              </a:rPr>
              <a:t>distance</a:t>
            </a:r>
            <a:endParaRPr lang="en-US" dirty="0">
              <a:solidFill>
                <a:srgbClr val="0070C0"/>
              </a:solidFill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What if we focused on a stud 5 feet from the intersecting wall?  What would be the positions of the studs beside it?</a:t>
            </a:r>
          </a:p>
          <a:p>
            <a:r>
              <a:rPr lang="en-US" dirty="0" smtClean="0">
                <a:latin typeface="Times" pitchFamily="18" charset="0"/>
              </a:rPr>
              <a:t>3 feet and 7 feet</a:t>
            </a:r>
            <a:endParaRPr lang="en-US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Create an absolute value equation that would allow us to solve for these values.</a:t>
            </a:r>
          </a:p>
          <a:p>
            <a:r>
              <a:rPr lang="en-US" i="1" dirty="0" smtClean="0">
                <a:latin typeface="Times" pitchFamily="18" charset="0"/>
              </a:rPr>
              <a:t>|x</a:t>
            </a:r>
            <a:r>
              <a:rPr lang="en-US" dirty="0" smtClean="0">
                <a:latin typeface="Times" pitchFamily="18" charset="0"/>
              </a:rPr>
              <a:t> - 5| = 2</a:t>
            </a:r>
          </a:p>
          <a:p>
            <a:r>
              <a:rPr lang="en-US" dirty="0" smtClean="0">
                <a:latin typeface="Times" pitchFamily="18" charset="0"/>
              </a:rPr>
              <a:t>The solutions for </a:t>
            </a: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are the values </a:t>
            </a:r>
            <a:r>
              <a:rPr lang="en-US" dirty="0" smtClean="0">
                <a:solidFill>
                  <a:srgbClr val="0070C0"/>
                </a:solidFill>
                <a:latin typeface="Times" pitchFamily="18" charset="0"/>
              </a:rPr>
              <a:t>2</a:t>
            </a:r>
            <a:r>
              <a:rPr lang="en-US" dirty="0" smtClean="0">
                <a:latin typeface="Times" pitchFamily="18" charset="0"/>
              </a:rPr>
              <a:t> feet from </a:t>
            </a:r>
            <a:r>
              <a:rPr lang="en-US" dirty="0" smtClean="0">
                <a:solidFill>
                  <a:srgbClr val="7030A0"/>
                </a:solidFill>
                <a:latin typeface="Times" pitchFamily="18" charset="0"/>
              </a:rPr>
              <a:t>5</a:t>
            </a:r>
            <a:r>
              <a:rPr lang="en-US" dirty="0" smtClean="0">
                <a:latin typeface="Times" pitchFamily="18" charset="0"/>
              </a:rPr>
              <a:t>.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38400" y="5410200"/>
            <a:ext cx="1066800" cy="0"/>
            <a:chOff x="2438400" y="5257800"/>
            <a:chExt cx="1066800" cy="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124200" y="5257800"/>
              <a:ext cx="381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438400" y="5257800"/>
              <a:ext cx="381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315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" pitchFamily="18" charset="0"/>
              </a:rPr>
              <a:t>How far … and from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632192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Looking at our previous problems again…</a:t>
            </a:r>
          </a:p>
          <a:p>
            <a:r>
              <a:rPr lang="en-US" dirty="0" smtClean="0">
                <a:latin typeface="Times" pitchFamily="18" charset="0"/>
              </a:rPr>
              <a:t>The solution set for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|</a:t>
            </a:r>
            <a:r>
              <a:rPr lang="en-US" b="1" i="1" dirty="0">
                <a:latin typeface="Times" pitchFamily="18" charset="0"/>
              </a:rPr>
              <a:t>g </a:t>
            </a:r>
            <a:r>
              <a:rPr lang="en-US" b="1" dirty="0">
                <a:latin typeface="Times" pitchFamily="18" charset="0"/>
              </a:rPr>
              <a:t>- 3| = </a:t>
            </a:r>
            <a:r>
              <a:rPr lang="en-US" b="1" dirty="0" smtClean="0">
                <a:latin typeface="Times" pitchFamily="18" charset="0"/>
              </a:rPr>
              <a:t>10</a:t>
            </a:r>
            <a:r>
              <a:rPr lang="en-US" dirty="0" smtClean="0">
                <a:latin typeface="Times" pitchFamily="18" charset="0"/>
              </a:rPr>
              <a:t> is</a:t>
            </a:r>
            <a:r>
              <a:rPr lang="en-US" b="1" dirty="0" smtClean="0">
                <a:latin typeface="Times" pitchFamily="18" charset="0"/>
              </a:rPr>
              <a:t>  </a:t>
            </a:r>
          </a:p>
          <a:p>
            <a:pPr marL="402336" lvl="1" indent="0">
              <a:buNone/>
            </a:pPr>
            <a:r>
              <a:rPr lang="en-US" sz="3200" b="1" dirty="0" smtClean="0">
                <a:latin typeface="Times" pitchFamily="18" charset="0"/>
              </a:rPr>
              <a:t>{</a:t>
            </a:r>
            <a:r>
              <a:rPr lang="en-US" sz="3200" b="1" i="1" dirty="0">
                <a:latin typeface="Times" pitchFamily="18" charset="0"/>
              </a:rPr>
              <a:t>g</a:t>
            </a:r>
            <a:r>
              <a:rPr lang="en-US" sz="3200" b="1" dirty="0">
                <a:latin typeface="Times" pitchFamily="18" charset="0"/>
              </a:rPr>
              <a:t> | </a:t>
            </a:r>
            <a:r>
              <a:rPr lang="en-US" sz="3200" b="1" i="1" dirty="0">
                <a:latin typeface="Times" pitchFamily="18" charset="0"/>
              </a:rPr>
              <a:t>g</a:t>
            </a:r>
            <a:r>
              <a:rPr lang="en-US" sz="3200" b="1" dirty="0">
                <a:latin typeface="Times" pitchFamily="18" charset="0"/>
              </a:rPr>
              <a:t> = 13, -7</a:t>
            </a:r>
            <a:r>
              <a:rPr lang="en-US" sz="3200" b="1" dirty="0" smtClean="0">
                <a:latin typeface="Times" pitchFamily="18" charset="0"/>
              </a:rPr>
              <a:t>}</a:t>
            </a:r>
            <a:r>
              <a:rPr lang="en-US" sz="3200" dirty="0" smtClean="0">
                <a:latin typeface="Times" pitchFamily="18" charset="0"/>
              </a:rPr>
              <a:t>.</a:t>
            </a:r>
          </a:p>
          <a:p>
            <a:r>
              <a:rPr lang="en-US" dirty="0" smtClean="0">
                <a:latin typeface="Times" pitchFamily="18" charset="0"/>
              </a:rPr>
              <a:t>Fill in the blanks …</a:t>
            </a:r>
            <a:endParaRPr lang="en-US" dirty="0">
              <a:latin typeface="Times" pitchFamily="18" charset="0"/>
            </a:endParaRPr>
          </a:p>
          <a:p>
            <a:pPr marL="402336" lvl="1" indent="0">
              <a:buNone/>
            </a:pPr>
            <a:r>
              <a:rPr lang="en-US" sz="3200" dirty="0" smtClean="0">
                <a:latin typeface="Times" pitchFamily="18" charset="0"/>
              </a:rPr>
              <a:t>The values of </a:t>
            </a:r>
            <a:r>
              <a:rPr lang="en-US" sz="3200" i="1" dirty="0" smtClean="0">
                <a:latin typeface="Times" pitchFamily="18" charset="0"/>
              </a:rPr>
              <a:t>g</a:t>
            </a:r>
            <a:r>
              <a:rPr lang="en-US" sz="3200" dirty="0" smtClean="0">
                <a:latin typeface="Times" pitchFamily="18" charset="0"/>
              </a:rPr>
              <a:t> </a:t>
            </a:r>
            <a:r>
              <a:rPr lang="en-US" sz="3200" dirty="0">
                <a:latin typeface="Times" pitchFamily="18" charset="0"/>
              </a:rPr>
              <a:t>are ____ steps from </a:t>
            </a:r>
            <a:r>
              <a:rPr lang="en-US" sz="3200" dirty="0" smtClean="0">
                <a:latin typeface="Times" pitchFamily="18" charset="0"/>
              </a:rPr>
              <a:t>____.</a:t>
            </a:r>
          </a:p>
          <a:p>
            <a:r>
              <a:rPr lang="en-US" dirty="0" smtClean="0">
                <a:latin typeface="Times" pitchFamily="18" charset="0"/>
              </a:rPr>
              <a:t>Let’s prove this with the graph.</a:t>
            </a:r>
            <a:endParaRPr lang="en-US" sz="3600" b="1" dirty="0">
              <a:latin typeface="Times" pitchFamily="18" charset="0"/>
            </a:endParaRPr>
          </a:p>
          <a:p>
            <a:pPr marL="82296" indent="0">
              <a:buNone/>
            </a:pPr>
            <a:endParaRPr lang="en-US" b="1" dirty="0" smtClean="0">
              <a:latin typeface="Times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24510"/>
            <a:ext cx="4572000" cy="59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60311" y="3733800"/>
            <a:ext cx="694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10</a:t>
            </a:r>
            <a:endParaRPr lang="en-US" sz="32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88055" y="3733800"/>
            <a:ext cx="598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" pitchFamily="18" charset="0"/>
              </a:rPr>
              <a:t>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995272" y="4895910"/>
            <a:ext cx="414928" cy="560606"/>
            <a:chOff x="4995272" y="4724400"/>
            <a:chExt cx="414928" cy="560606"/>
          </a:xfrm>
        </p:grpSpPr>
        <p:sp>
          <p:nvSpPr>
            <p:cNvPr id="11" name="Oval 10"/>
            <p:cNvSpPr/>
            <p:nvPr/>
          </p:nvSpPr>
          <p:spPr>
            <a:xfrm>
              <a:off x="5105400" y="5099676"/>
              <a:ext cx="190500" cy="18533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95272" y="4724400"/>
              <a:ext cx="414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 3</a:t>
              </a:r>
              <a:endParaRPr lang="en-US" sz="2000" b="1" dirty="0">
                <a:solidFill>
                  <a:srgbClr val="7030A0"/>
                </a:solidFill>
                <a:latin typeface="Times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81400" y="4876800"/>
            <a:ext cx="3219450" cy="400110"/>
            <a:chOff x="3581400" y="4705290"/>
            <a:chExt cx="3219450" cy="400110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3581400" y="5029200"/>
              <a:ext cx="146685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334000" y="5029200"/>
              <a:ext cx="146685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038600" y="4705290"/>
              <a:ext cx="595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 </a:t>
              </a:r>
              <a:r>
                <a:rPr lang="en-US" sz="2000" b="1" dirty="0" smtClean="0">
                  <a:solidFill>
                    <a:srgbClr val="0070C0"/>
                  </a:solidFill>
                  <a:latin typeface="Times" pitchFamily="18" charset="0"/>
                </a:rPr>
                <a:t>10</a:t>
              </a:r>
              <a:endParaRPr lang="en-US" sz="2000" b="1" dirty="0">
                <a:solidFill>
                  <a:srgbClr val="0070C0"/>
                </a:solidFill>
                <a:latin typeface="Times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5000" y="4705290"/>
              <a:ext cx="595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 </a:t>
              </a:r>
              <a:r>
                <a:rPr lang="en-US" sz="2000" b="1" dirty="0" smtClean="0">
                  <a:solidFill>
                    <a:srgbClr val="0070C0"/>
                  </a:solidFill>
                  <a:latin typeface="Times" pitchFamily="18" charset="0"/>
                </a:rPr>
                <a:t>10</a:t>
              </a:r>
              <a:endParaRPr lang="en-US" sz="2000" b="1" dirty="0">
                <a:solidFill>
                  <a:srgbClr val="0070C0"/>
                </a:solidFill>
                <a:latin typeface="Times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449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/>
      <p:bldP spid="9" grpId="0" uiExpan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4457403" cy="6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" pitchFamily="18" charset="0"/>
              </a:rPr>
              <a:t>How far … and from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The solution set for </a:t>
            </a:r>
            <a:r>
              <a:rPr lang="en-US" b="1" dirty="0" smtClean="0">
                <a:latin typeface="Times" pitchFamily="18" charset="0"/>
              </a:rPr>
              <a:t>|</a:t>
            </a:r>
            <a:r>
              <a:rPr lang="en-US" b="1" i="1" dirty="0">
                <a:latin typeface="Times" pitchFamily="18" charset="0"/>
              </a:rPr>
              <a:t>a</a:t>
            </a:r>
            <a:r>
              <a:rPr lang="en-US" b="1" dirty="0">
                <a:latin typeface="Times" pitchFamily="18" charset="0"/>
              </a:rPr>
              <a:t> + 1| = </a:t>
            </a:r>
            <a:r>
              <a:rPr lang="en-US" b="1" dirty="0" smtClean="0">
                <a:latin typeface="Times" pitchFamily="18" charset="0"/>
              </a:rPr>
              <a:t>8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is </a:t>
            </a:r>
          </a:p>
          <a:p>
            <a:pPr marL="82296" indent="0">
              <a:buNone/>
            </a:pPr>
            <a:r>
              <a:rPr lang="en-US" dirty="0" smtClean="0">
                <a:latin typeface="Times" pitchFamily="18" charset="0"/>
              </a:rPr>
              <a:t>   {</a:t>
            </a:r>
            <a:r>
              <a:rPr lang="en-US" i="1" dirty="0" smtClean="0">
                <a:latin typeface="Times" pitchFamily="18" charset="0"/>
              </a:rPr>
              <a:t>a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| </a:t>
            </a:r>
            <a:r>
              <a:rPr lang="en-US" i="1" dirty="0">
                <a:latin typeface="Times" pitchFamily="18" charset="0"/>
              </a:rPr>
              <a:t>a</a:t>
            </a:r>
            <a:r>
              <a:rPr lang="en-US" dirty="0">
                <a:latin typeface="Times" pitchFamily="18" charset="0"/>
              </a:rPr>
              <a:t> = 7, -9</a:t>
            </a:r>
            <a:r>
              <a:rPr lang="en-US" dirty="0" smtClean="0">
                <a:latin typeface="Times" pitchFamily="18" charset="0"/>
              </a:rPr>
              <a:t>}.</a:t>
            </a:r>
          </a:p>
          <a:p>
            <a:r>
              <a:rPr lang="en-US" dirty="0" smtClean="0">
                <a:latin typeface="Times" pitchFamily="18" charset="0"/>
              </a:rPr>
              <a:t>The values of </a:t>
            </a:r>
            <a:r>
              <a:rPr lang="en-US" i="1" dirty="0" smtClean="0">
                <a:latin typeface="Times" pitchFamily="18" charset="0"/>
              </a:rPr>
              <a:t>a</a:t>
            </a:r>
            <a:r>
              <a:rPr lang="en-US" dirty="0" smtClean="0">
                <a:latin typeface="Times" pitchFamily="18" charset="0"/>
              </a:rPr>
              <a:t> are ____ steps from ____.</a:t>
            </a:r>
          </a:p>
          <a:p>
            <a:endParaRPr lang="en-US" dirty="0">
              <a:latin typeface="Times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 pitchFamily="18" charset="0"/>
              </a:rPr>
              <a:t>The solution set for </a:t>
            </a:r>
            <a:r>
              <a:rPr lang="en-US" b="1" dirty="0" smtClean="0">
                <a:latin typeface="Times" pitchFamily="18" charset="0"/>
              </a:rPr>
              <a:t>|</a:t>
            </a:r>
            <a:r>
              <a:rPr lang="en-US" b="1" i="1" dirty="0" smtClean="0">
                <a:latin typeface="Times" pitchFamily="18" charset="0"/>
              </a:rPr>
              <a:t>x </a:t>
            </a:r>
            <a:r>
              <a:rPr lang="en-US" b="1" dirty="0">
                <a:latin typeface="Times" pitchFamily="18" charset="0"/>
              </a:rPr>
              <a:t>+ 6| = </a:t>
            </a:r>
            <a:r>
              <a:rPr lang="en-US" b="1" dirty="0" smtClean="0">
                <a:latin typeface="Times" pitchFamily="18" charset="0"/>
              </a:rPr>
              <a:t>9 </a:t>
            </a:r>
          </a:p>
          <a:p>
            <a:pPr marL="82296" indent="0">
              <a:buNone/>
            </a:pP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   </a:t>
            </a:r>
            <a:r>
              <a:rPr lang="en-US" dirty="0" smtClean="0">
                <a:latin typeface="Times" pitchFamily="18" charset="0"/>
              </a:rPr>
              <a:t>(from 2|</a:t>
            </a:r>
            <a:r>
              <a:rPr lang="en-US" i="1" dirty="0" smtClean="0">
                <a:latin typeface="Times" pitchFamily="18" charset="0"/>
              </a:rPr>
              <a:t>x </a:t>
            </a:r>
            <a:r>
              <a:rPr lang="en-US" dirty="0">
                <a:latin typeface="Times" pitchFamily="18" charset="0"/>
              </a:rPr>
              <a:t>+ 6| = </a:t>
            </a:r>
            <a:r>
              <a:rPr lang="en-US" dirty="0" smtClean="0">
                <a:latin typeface="Times" pitchFamily="18" charset="0"/>
              </a:rPr>
              <a:t>18) is {</a:t>
            </a: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|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dirty="0">
                <a:latin typeface="Times" pitchFamily="18" charset="0"/>
              </a:rPr>
              <a:t> = 3, -15</a:t>
            </a:r>
            <a:r>
              <a:rPr lang="en-US" dirty="0" smtClean="0">
                <a:latin typeface="Times" pitchFamily="18" charset="0"/>
              </a:rPr>
              <a:t>}.</a:t>
            </a:r>
            <a:r>
              <a:rPr lang="en-US" b="1" dirty="0">
                <a:latin typeface="Times" pitchFamily="18" charset="0"/>
              </a:rPr>
              <a:t>	</a:t>
            </a:r>
            <a:endParaRPr lang="en-US" b="1" dirty="0" smtClean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The values of </a:t>
            </a: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are ____ steps from ____. </a:t>
            </a:r>
            <a:r>
              <a:rPr lang="en-US" b="1" dirty="0">
                <a:latin typeface="Times" pitchFamily="18" charset="0"/>
              </a:rPr>
              <a:t>                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2601132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8</a:t>
            </a:r>
            <a:endParaRPr lang="en-US" sz="32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1855" y="2615625"/>
            <a:ext cx="598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" pitchFamily="18" charset="0"/>
              </a:rPr>
              <a:t>-1</a:t>
            </a:r>
            <a:endParaRPr lang="en-US" sz="3200" dirty="0">
              <a:solidFill>
                <a:srgbClr val="7030A0"/>
              </a:solidFill>
              <a:latin typeface="Times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82855" y="3173194"/>
            <a:ext cx="598745" cy="560606"/>
            <a:chOff x="4419600" y="5486400"/>
            <a:chExt cx="598745" cy="560606"/>
          </a:xfrm>
        </p:grpSpPr>
        <p:sp>
          <p:nvSpPr>
            <p:cNvPr id="6" name="Oval 5"/>
            <p:cNvSpPr/>
            <p:nvPr/>
          </p:nvSpPr>
          <p:spPr>
            <a:xfrm>
              <a:off x="4572297" y="5861676"/>
              <a:ext cx="190500" cy="18533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19600" y="5486400"/>
              <a:ext cx="598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-1</a:t>
              </a:r>
              <a:endParaRPr lang="en-US" sz="2000" b="1" dirty="0">
                <a:solidFill>
                  <a:srgbClr val="7030A0"/>
                </a:solidFill>
                <a:latin typeface="Times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52800" y="3173194"/>
            <a:ext cx="2971800" cy="400110"/>
            <a:chOff x="3713123" y="4705290"/>
            <a:chExt cx="2971800" cy="400110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3713123" y="5029200"/>
              <a:ext cx="1335127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334000" y="5029200"/>
              <a:ext cx="135092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038600" y="4705290"/>
              <a:ext cx="595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 </a:t>
              </a:r>
              <a:r>
                <a:rPr lang="en-US" sz="2000" b="1" dirty="0">
                  <a:solidFill>
                    <a:srgbClr val="0070C0"/>
                  </a:solidFill>
                  <a:latin typeface="Times" pitchFamily="18" charset="0"/>
                </a:rPr>
                <a:t>8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15000" y="4705290"/>
              <a:ext cx="595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 </a:t>
              </a:r>
              <a:r>
                <a:rPr lang="en-US" sz="2000" b="1" dirty="0">
                  <a:solidFill>
                    <a:srgbClr val="0070C0"/>
                  </a:solidFill>
                  <a:latin typeface="Times" pitchFamily="18" charset="0"/>
                </a:rPr>
                <a:t>8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334000" y="5115732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" pitchFamily="18" charset="0"/>
              </a:rPr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11855" y="5130225"/>
            <a:ext cx="598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" pitchFamily="18" charset="0"/>
              </a:rPr>
              <a:t>-6</a:t>
            </a:r>
            <a:endParaRPr lang="en-US" sz="3200" dirty="0">
              <a:solidFill>
                <a:srgbClr val="7030A0"/>
              </a:solidFill>
              <a:latin typeface="Times" pitchFamily="18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815446"/>
            <a:ext cx="4686003" cy="661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Oval 22"/>
          <p:cNvSpPr/>
          <p:nvPr/>
        </p:nvSpPr>
        <p:spPr>
          <a:xfrm>
            <a:off x="4877097" y="5986870"/>
            <a:ext cx="190500" cy="18533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276600" y="5615391"/>
            <a:ext cx="3276600" cy="400110"/>
            <a:chOff x="3605709" y="4705290"/>
            <a:chExt cx="3079214" cy="400110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3605709" y="5029200"/>
              <a:ext cx="144254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334000" y="5029200"/>
              <a:ext cx="135092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038600" y="4705290"/>
              <a:ext cx="595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 </a:t>
              </a:r>
              <a:r>
                <a:rPr lang="en-US" sz="2000" b="1" dirty="0" smtClean="0">
                  <a:solidFill>
                    <a:srgbClr val="0070C0"/>
                  </a:solidFill>
                  <a:latin typeface="Times" pitchFamily="18" charset="0"/>
                </a:rPr>
                <a:t>9</a:t>
              </a:r>
              <a:endParaRPr lang="en-US" sz="2000" b="1" dirty="0">
                <a:solidFill>
                  <a:srgbClr val="0070C0"/>
                </a:solidFill>
                <a:latin typeface="Times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15000" y="4705290"/>
              <a:ext cx="595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 </a:t>
              </a:r>
              <a:r>
                <a:rPr lang="en-US" sz="2000" b="1" dirty="0" smtClean="0">
                  <a:solidFill>
                    <a:srgbClr val="0070C0"/>
                  </a:solidFill>
                  <a:latin typeface="Times" pitchFamily="18" charset="0"/>
                </a:rPr>
                <a:t>9</a:t>
              </a:r>
              <a:endParaRPr lang="en-US" sz="2000" b="1" dirty="0">
                <a:solidFill>
                  <a:srgbClr val="0070C0"/>
                </a:solidFill>
                <a:latin typeface="Times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360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  <p:bldP spid="19" grpId="0"/>
      <p:bldP spid="20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sparknotes.com/figures/5/50ca5e784bb7e4242910d5b8a571d103/number_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918" y="3657599"/>
            <a:ext cx="5654163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497519" y="4217423"/>
            <a:ext cx="304799" cy="2667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88319" y="4217423"/>
            <a:ext cx="304799" cy="2667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" pitchFamily="18" charset="0"/>
              </a:rPr>
              <a:t>If </a:t>
            </a:r>
            <a:r>
              <a:rPr lang="en-US" b="1" dirty="0" smtClean="0">
                <a:latin typeface="Times" pitchFamily="18" charset="0"/>
              </a:rPr>
              <a:t>|</a:t>
            </a:r>
            <a:r>
              <a:rPr lang="en-US" b="1" i="1" dirty="0" smtClean="0">
                <a:latin typeface="Times" pitchFamily="18" charset="0"/>
              </a:rPr>
              <a:t>x</a:t>
            </a:r>
            <a:r>
              <a:rPr lang="en-US" b="1" dirty="0" smtClean="0">
                <a:latin typeface="Times" pitchFamily="18" charset="0"/>
              </a:rPr>
              <a:t>| = 3</a:t>
            </a:r>
            <a:r>
              <a:rPr lang="en-US" dirty="0" smtClean="0">
                <a:latin typeface="Times" pitchFamily="18" charset="0"/>
              </a:rPr>
              <a:t>, what do you know about </a:t>
            </a:r>
            <a:r>
              <a:rPr lang="en-US" b="1" i="1" dirty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? </a:t>
            </a:r>
          </a:p>
          <a:p>
            <a:pPr marL="82296" indent="0" algn="ctr">
              <a:buNone/>
            </a:pPr>
            <a:r>
              <a:rPr lang="en-US" sz="2400" dirty="0" smtClean="0">
                <a:latin typeface="Times" pitchFamily="18" charset="0"/>
              </a:rPr>
              <a:t>Remember</a:t>
            </a:r>
            <a:r>
              <a:rPr lang="en-US" sz="2400" dirty="0">
                <a:latin typeface="Times" pitchFamily="18" charset="0"/>
              </a:rPr>
              <a:t>:  Absolute Value is a distance.</a:t>
            </a:r>
            <a:endParaRPr lang="en-US" dirty="0">
              <a:latin typeface="Times" pitchFamily="18" charset="0"/>
            </a:endParaRPr>
          </a:p>
          <a:p>
            <a:r>
              <a:rPr lang="en-US" b="1" i="1" dirty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has a distance of </a:t>
            </a:r>
            <a:r>
              <a:rPr lang="en-US" b="1" dirty="0" smtClean="0">
                <a:latin typeface="Times" pitchFamily="18" charset="0"/>
              </a:rPr>
              <a:t>3</a:t>
            </a:r>
            <a:r>
              <a:rPr lang="en-US" dirty="0" smtClean="0">
                <a:latin typeface="Times" pitchFamily="18" charset="0"/>
              </a:rPr>
              <a:t> from zero. </a:t>
            </a:r>
          </a:p>
          <a:p>
            <a:r>
              <a:rPr lang="en-US" dirty="0" smtClean="0">
                <a:latin typeface="Times" pitchFamily="18" charset="0"/>
              </a:rPr>
              <a:t>If </a:t>
            </a:r>
            <a:r>
              <a:rPr lang="en-US" b="1" i="1" dirty="0">
                <a:latin typeface="Times" pitchFamily="18" charset="0"/>
              </a:rPr>
              <a:t>x</a:t>
            </a:r>
            <a:r>
              <a:rPr lang="en-US" dirty="0">
                <a:latin typeface="Times" pitchFamily="18" charset="0"/>
              </a:rPr>
              <a:t> is </a:t>
            </a:r>
            <a:r>
              <a:rPr lang="en-US" b="1" dirty="0">
                <a:latin typeface="Times" pitchFamily="18" charset="0"/>
              </a:rPr>
              <a:t>3</a:t>
            </a:r>
            <a:r>
              <a:rPr lang="en-US" dirty="0">
                <a:latin typeface="Times" pitchFamily="18" charset="0"/>
              </a:rPr>
              <a:t> ‘steps’ from </a:t>
            </a:r>
            <a:r>
              <a:rPr lang="en-US" dirty="0" smtClean="0">
                <a:latin typeface="Times" pitchFamily="18" charset="0"/>
              </a:rPr>
              <a:t>zero on the number line, what could the value of </a:t>
            </a:r>
            <a:r>
              <a:rPr lang="en-US" b="1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be?</a:t>
            </a:r>
          </a:p>
          <a:p>
            <a:endParaRPr lang="en-US" b="1" i="1" dirty="0">
              <a:latin typeface="Times" pitchFamily="18" charset="0"/>
            </a:endParaRPr>
          </a:p>
          <a:p>
            <a:endParaRPr lang="en-US" b="1" i="1" dirty="0">
              <a:latin typeface="Times" pitchFamily="18" charset="0"/>
            </a:endParaRPr>
          </a:p>
          <a:p>
            <a:r>
              <a:rPr lang="en-US" b="1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= 3 or </a:t>
            </a:r>
          </a:p>
          <a:p>
            <a:r>
              <a:rPr lang="en-US" dirty="0" smtClean="0">
                <a:latin typeface="Times" pitchFamily="18" charset="0"/>
              </a:rPr>
              <a:t>Thus the solution set for </a:t>
            </a:r>
            <a:r>
              <a:rPr lang="en-US" b="1" dirty="0">
                <a:latin typeface="Times" pitchFamily="18" charset="0"/>
              </a:rPr>
              <a:t>|</a:t>
            </a:r>
            <a:r>
              <a:rPr lang="en-US" b="1" i="1" dirty="0">
                <a:latin typeface="Times" pitchFamily="18" charset="0"/>
              </a:rPr>
              <a:t>x</a:t>
            </a:r>
            <a:r>
              <a:rPr lang="en-US" b="1" dirty="0">
                <a:latin typeface="Times" pitchFamily="18" charset="0"/>
              </a:rPr>
              <a:t>| = </a:t>
            </a:r>
            <a:r>
              <a:rPr lang="en-US" b="1" dirty="0" smtClean="0">
                <a:latin typeface="Times" pitchFamily="18" charset="0"/>
              </a:rPr>
              <a:t>3</a:t>
            </a:r>
            <a:r>
              <a:rPr lang="en-US" dirty="0" smtClean="0">
                <a:latin typeface="Times" pitchFamily="18" charset="0"/>
              </a:rPr>
              <a:t> </a:t>
            </a:r>
            <a:br>
              <a:rPr lang="en-US" dirty="0" smtClean="0">
                <a:latin typeface="Times" pitchFamily="18" charset="0"/>
              </a:rPr>
            </a:br>
            <a:r>
              <a:rPr lang="en-US" b="1" dirty="0" smtClean="0">
                <a:latin typeface="Times" pitchFamily="18" charset="0"/>
              </a:rPr>
              <a:t>{</a:t>
            </a:r>
            <a:r>
              <a:rPr lang="en-US" b="1" i="1" dirty="0" smtClean="0">
                <a:latin typeface="Times" pitchFamily="18" charset="0"/>
              </a:rPr>
              <a:t>x</a:t>
            </a:r>
            <a:r>
              <a:rPr lang="en-US" b="1" dirty="0" smtClean="0">
                <a:latin typeface="Times" pitchFamily="18" charset="0"/>
              </a:rPr>
              <a:t> |</a:t>
            </a:r>
            <a:r>
              <a:rPr lang="en-US" b="1" i="1" dirty="0">
                <a:latin typeface="Times" pitchFamily="18" charset="0"/>
              </a:rPr>
              <a:t> </a:t>
            </a:r>
            <a:r>
              <a:rPr lang="en-US" b="1" i="1" dirty="0" smtClean="0">
                <a:latin typeface="Times" pitchFamily="18" charset="0"/>
              </a:rPr>
              <a:t>x</a:t>
            </a:r>
            <a:r>
              <a:rPr lang="en-US" b="1" dirty="0" smtClean="0">
                <a:latin typeface="Times" pitchFamily="18" charset="0"/>
              </a:rPr>
              <a:t> = ±3}.</a:t>
            </a:r>
          </a:p>
          <a:p>
            <a:endParaRPr lang="en-US" dirty="0" smtClean="0">
              <a:latin typeface="Times" pitchFamily="18" charset="0"/>
            </a:endParaRPr>
          </a:p>
        </p:txBody>
      </p:sp>
      <p:sp>
        <p:nvSpPr>
          <p:cNvPr id="11" name="Circular Arrow 10"/>
          <p:cNvSpPr/>
          <p:nvPr/>
        </p:nvSpPr>
        <p:spPr>
          <a:xfrm rot="21343505" flipH="1">
            <a:off x="4486842" y="4092667"/>
            <a:ext cx="449519" cy="46322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rot="21343505" flipH="1">
            <a:off x="4055240" y="4092667"/>
            <a:ext cx="449519" cy="46322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ircular Arrow 12"/>
          <p:cNvSpPr/>
          <p:nvPr/>
        </p:nvSpPr>
        <p:spPr>
          <a:xfrm rot="21343505" flipH="1">
            <a:off x="3648641" y="4092667"/>
            <a:ext cx="449519" cy="46322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256495">
            <a:off x="5731641" y="4092667"/>
            <a:ext cx="449519" cy="46322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 rot="256495">
            <a:off x="5300039" y="4092667"/>
            <a:ext cx="449519" cy="46322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ircular Arrow 19"/>
          <p:cNvSpPr/>
          <p:nvPr/>
        </p:nvSpPr>
        <p:spPr>
          <a:xfrm rot="256495">
            <a:off x="4893440" y="4092667"/>
            <a:ext cx="449519" cy="46322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1" y="4825425"/>
            <a:ext cx="1142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" pitchFamily="18" charset="0"/>
              </a:rPr>
              <a:t>x</a:t>
            </a:r>
            <a:r>
              <a:rPr lang="en-US" sz="3200" dirty="0" smtClean="0">
                <a:latin typeface="Times" pitchFamily="18" charset="0"/>
              </a:rPr>
              <a:t> = -3</a:t>
            </a:r>
            <a:endParaRPr lang="en-US" sz="32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6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" pitchFamily="18" charset="0"/>
              </a:rPr>
              <a:t>How far … and from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And there is always the trouble maker…</a:t>
            </a:r>
          </a:p>
          <a:p>
            <a:r>
              <a:rPr lang="en-US" dirty="0" smtClean="0">
                <a:latin typeface="Times" pitchFamily="18" charset="0"/>
              </a:rPr>
              <a:t>The solution set for </a:t>
            </a:r>
            <a:r>
              <a:rPr lang="en-US" b="1" dirty="0" smtClean="0">
                <a:latin typeface="Times" pitchFamily="18" charset="0"/>
              </a:rPr>
              <a:t>|4</a:t>
            </a:r>
            <a:r>
              <a:rPr lang="en-US" b="1" i="1" dirty="0" smtClean="0">
                <a:latin typeface="Times" pitchFamily="18" charset="0"/>
              </a:rPr>
              <a:t>s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– 8| </a:t>
            </a:r>
            <a:r>
              <a:rPr lang="en-US" b="1" dirty="0" smtClean="0">
                <a:latin typeface="Times" pitchFamily="18" charset="0"/>
              </a:rPr>
              <a:t>= 10</a:t>
            </a:r>
            <a:r>
              <a:rPr lang="en-US" dirty="0" smtClean="0">
                <a:latin typeface="Times" pitchFamily="18" charset="0"/>
              </a:rPr>
              <a:t> was </a:t>
            </a:r>
            <a:endParaRPr lang="en-US" b="1" dirty="0" smtClean="0">
              <a:latin typeface="Times" pitchFamily="18" charset="0"/>
            </a:endParaRPr>
          </a:p>
          <a:p>
            <a:pPr marL="82296" indent="0">
              <a:buNone/>
            </a:pP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  {</a:t>
            </a:r>
            <a:r>
              <a:rPr lang="en-US" b="1" i="1" dirty="0">
                <a:latin typeface="Times" pitchFamily="18" charset="0"/>
              </a:rPr>
              <a:t>s | </a:t>
            </a:r>
            <a:r>
              <a:rPr lang="en-US" b="1" dirty="0">
                <a:latin typeface="Times" pitchFamily="18" charset="0"/>
              </a:rPr>
              <a:t>s</a:t>
            </a:r>
            <a:r>
              <a:rPr lang="en-US" b="1" i="1" dirty="0">
                <a:latin typeface="Times" pitchFamily="18" charset="0"/>
              </a:rPr>
              <a:t>  </a:t>
            </a:r>
            <a:r>
              <a:rPr lang="en-US" b="1" dirty="0">
                <a:latin typeface="Times" pitchFamily="18" charset="0"/>
              </a:rPr>
              <a:t>= </a:t>
            </a:r>
            <a:r>
              <a:rPr lang="en-US" b="1" baseline="30000" dirty="0">
                <a:latin typeface="Times" pitchFamily="18" charset="0"/>
              </a:rPr>
              <a:t>9</a:t>
            </a:r>
            <a:r>
              <a:rPr lang="en-US" b="1" dirty="0">
                <a:latin typeface="Times" pitchFamily="18" charset="0"/>
              </a:rPr>
              <a:t>/</a:t>
            </a:r>
            <a:r>
              <a:rPr lang="en-US" b="1" baseline="-25000" dirty="0">
                <a:latin typeface="Times" pitchFamily="18" charset="0"/>
              </a:rPr>
              <a:t>2</a:t>
            </a:r>
            <a:r>
              <a:rPr lang="en-US" b="1" dirty="0">
                <a:latin typeface="Times" pitchFamily="18" charset="0"/>
              </a:rPr>
              <a:t>, </a:t>
            </a:r>
            <a:r>
              <a:rPr lang="en-US" sz="4400" b="1" baseline="30000" dirty="0">
                <a:latin typeface="Times" pitchFamily="18" charset="0"/>
              </a:rPr>
              <a:t>-</a:t>
            </a:r>
            <a:r>
              <a:rPr lang="en-US" b="1" baseline="30000" dirty="0">
                <a:latin typeface="Times" pitchFamily="18" charset="0"/>
              </a:rPr>
              <a:t>1</a:t>
            </a:r>
            <a:r>
              <a:rPr lang="en-US" b="1" dirty="0">
                <a:latin typeface="Times" pitchFamily="18" charset="0"/>
              </a:rPr>
              <a:t>/</a:t>
            </a:r>
            <a:r>
              <a:rPr lang="en-US" b="1" baseline="-25000" dirty="0">
                <a:latin typeface="Times" pitchFamily="18" charset="0"/>
              </a:rPr>
              <a:t>2</a:t>
            </a:r>
            <a:r>
              <a:rPr lang="en-US" b="1" dirty="0" smtClean="0">
                <a:latin typeface="Times" pitchFamily="18" charset="0"/>
              </a:rPr>
              <a:t>}. </a:t>
            </a:r>
          </a:p>
          <a:p>
            <a:r>
              <a:rPr lang="en-US" dirty="0" smtClean="0">
                <a:latin typeface="Times" pitchFamily="18" charset="0"/>
              </a:rPr>
              <a:t>The values of </a:t>
            </a:r>
            <a:r>
              <a:rPr lang="en-US" i="1" dirty="0" smtClean="0">
                <a:latin typeface="Times" pitchFamily="18" charset="0"/>
              </a:rPr>
              <a:t>s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are ____ steps from </a:t>
            </a:r>
            <a:r>
              <a:rPr lang="en-US" dirty="0" smtClean="0">
                <a:latin typeface="Times" pitchFamily="18" charset="0"/>
              </a:rPr>
              <a:t>____ right? </a:t>
            </a:r>
          </a:p>
          <a:p>
            <a:endParaRPr lang="en-US" b="1" dirty="0">
              <a:latin typeface="Times" pitchFamily="18" charset="0"/>
            </a:endParaRPr>
          </a:p>
          <a:p>
            <a:r>
              <a:rPr lang="en-US" b="1" dirty="0" smtClean="0">
                <a:latin typeface="Times" pitchFamily="18" charset="0"/>
              </a:rPr>
              <a:t>NO!!!  </a:t>
            </a:r>
            <a:r>
              <a:rPr lang="en-US" dirty="0" smtClean="0">
                <a:latin typeface="Times" pitchFamily="18" charset="0"/>
              </a:rPr>
              <a:t>The two solutions are the same distance from what value? </a:t>
            </a:r>
            <a:r>
              <a:rPr lang="en-US" b="1" dirty="0" smtClean="0">
                <a:latin typeface="Times" pitchFamily="18" charset="0"/>
              </a:rPr>
              <a:t>  </a:t>
            </a:r>
          </a:p>
          <a:p>
            <a:r>
              <a:rPr lang="en-US" b="1" dirty="0" smtClean="0">
                <a:latin typeface="Times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" pitchFamily="18" charset="0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            </a:t>
            </a:r>
            <a:endParaRPr lang="en-US" b="1" dirty="0">
              <a:latin typeface="Times" pitchFamily="18" charset="0"/>
            </a:endParaRPr>
          </a:p>
          <a:p>
            <a:pPr marL="82296" indent="0">
              <a:buNone/>
            </a:pPr>
            <a:endParaRPr lang="en-US" b="1" dirty="0">
              <a:latin typeface="Times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78398"/>
            <a:ext cx="4420508" cy="58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73256" y="3134532"/>
            <a:ext cx="694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10</a:t>
            </a:r>
            <a:endParaRPr lang="en-US" sz="32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5655" y="3149025"/>
            <a:ext cx="598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" pitchFamily="18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Times" pitchFamily="18" charset="0"/>
              </a:rPr>
              <a:t>8</a:t>
            </a:r>
            <a:endParaRPr lang="en-US" sz="3200" dirty="0">
              <a:solidFill>
                <a:srgbClr val="7030A0"/>
              </a:solidFill>
              <a:latin typeface="Times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57600" y="4254598"/>
            <a:ext cx="2819400" cy="12602"/>
            <a:chOff x="3657600" y="4254598"/>
            <a:chExt cx="2819400" cy="1260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657600" y="4254598"/>
              <a:ext cx="1287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5189944" y="4267200"/>
              <a:ext cx="128705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592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/>
      <p:bldP spid="8" grpId="0" uiExpan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" pitchFamily="18" charset="0"/>
              </a:rPr>
              <a:t>How far … and from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The solution set for </a:t>
            </a:r>
            <a:r>
              <a:rPr lang="en-US" b="1" dirty="0" smtClean="0">
                <a:latin typeface="Times" pitchFamily="18" charset="0"/>
              </a:rPr>
              <a:t>|4</a:t>
            </a:r>
            <a:r>
              <a:rPr lang="en-US" b="1" i="1" dirty="0" smtClean="0">
                <a:latin typeface="Times" pitchFamily="18" charset="0"/>
              </a:rPr>
              <a:t>s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– 8| </a:t>
            </a:r>
            <a:r>
              <a:rPr lang="en-US" b="1" dirty="0" smtClean="0">
                <a:latin typeface="Times" pitchFamily="18" charset="0"/>
              </a:rPr>
              <a:t>= 10</a:t>
            </a:r>
            <a:r>
              <a:rPr lang="en-US" dirty="0" smtClean="0">
                <a:latin typeface="Times" pitchFamily="18" charset="0"/>
              </a:rPr>
              <a:t> was </a:t>
            </a:r>
            <a:endParaRPr lang="en-US" b="1" dirty="0" smtClean="0">
              <a:latin typeface="Times" pitchFamily="18" charset="0"/>
            </a:endParaRPr>
          </a:p>
          <a:p>
            <a:pPr marL="82296" indent="0">
              <a:buNone/>
            </a:pP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  {</a:t>
            </a:r>
            <a:r>
              <a:rPr lang="en-US" b="1" i="1" dirty="0">
                <a:latin typeface="Times" pitchFamily="18" charset="0"/>
              </a:rPr>
              <a:t>s | </a:t>
            </a:r>
            <a:r>
              <a:rPr lang="en-US" b="1" dirty="0">
                <a:latin typeface="Times" pitchFamily="18" charset="0"/>
              </a:rPr>
              <a:t>s</a:t>
            </a:r>
            <a:r>
              <a:rPr lang="en-US" b="1" i="1" dirty="0">
                <a:latin typeface="Times" pitchFamily="18" charset="0"/>
              </a:rPr>
              <a:t>  </a:t>
            </a:r>
            <a:r>
              <a:rPr lang="en-US" b="1" dirty="0">
                <a:latin typeface="Times" pitchFamily="18" charset="0"/>
              </a:rPr>
              <a:t>= </a:t>
            </a:r>
            <a:r>
              <a:rPr lang="en-US" b="1" baseline="30000" dirty="0">
                <a:latin typeface="Times" pitchFamily="18" charset="0"/>
              </a:rPr>
              <a:t>9</a:t>
            </a:r>
            <a:r>
              <a:rPr lang="en-US" b="1" dirty="0">
                <a:latin typeface="Times" pitchFamily="18" charset="0"/>
              </a:rPr>
              <a:t>/</a:t>
            </a:r>
            <a:r>
              <a:rPr lang="en-US" b="1" baseline="-25000" dirty="0">
                <a:latin typeface="Times" pitchFamily="18" charset="0"/>
              </a:rPr>
              <a:t>2</a:t>
            </a:r>
            <a:r>
              <a:rPr lang="en-US" b="1" dirty="0">
                <a:latin typeface="Times" pitchFamily="18" charset="0"/>
              </a:rPr>
              <a:t>, </a:t>
            </a:r>
            <a:r>
              <a:rPr lang="en-US" sz="4400" b="1" baseline="30000" dirty="0">
                <a:latin typeface="Times" pitchFamily="18" charset="0"/>
              </a:rPr>
              <a:t>-</a:t>
            </a:r>
            <a:r>
              <a:rPr lang="en-US" b="1" baseline="30000" dirty="0">
                <a:latin typeface="Times" pitchFamily="18" charset="0"/>
              </a:rPr>
              <a:t>1</a:t>
            </a:r>
            <a:r>
              <a:rPr lang="en-US" b="1" dirty="0">
                <a:latin typeface="Times" pitchFamily="18" charset="0"/>
              </a:rPr>
              <a:t>/</a:t>
            </a:r>
            <a:r>
              <a:rPr lang="en-US" b="1" baseline="-25000" dirty="0">
                <a:latin typeface="Times" pitchFamily="18" charset="0"/>
              </a:rPr>
              <a:t>2</a:t>
            </a:r>
            <a:r>
              <a:rPr lang="en-US" b="1" dirty="0" smtClean="0">
                <a:latin typeface="Times" pitchFamily="18" charset="0"/>
              </a:rPr>
              <a:t>}. </a:t>
            </a:r>
          </a:p>
          <a:p>
            <a:r>
              <a:rPr lang="en-US" dirty="0" smtClean="0">
                <a:latin typeface="Times" pitchFamily="18" charset="0"/>
              </a:rPr>
              <a:t>The values of </a:t>
            </a:r>
            <a:r>
              <a:rPr lang="en-US" i="1" dirty="0" smtClean="0">
                <a:latin typeface="Times" pitchFamily="18" charset="0"/>
              </a:rPr>
              <a:t>s </a:t>
            </a:r>
            <a:r>
              <a:rPr lang="en-US" dirty="0" smtClean="0">
                <a:latin typeface="Times" pitchFamily="18" charset="0"/>
              </a:rPr>
              <a:t>are ____ steps from ____. </a:t>
            </a:r>
          </a:p>
          <a:p>
            <a:endParaRPr lang="en-US" b="1" dirty="0">
              <a:latin typeface="Times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 pitchFamily="18" charset="0"/>
              </a:rPr>
              <a:t>How far are the solutions from 2?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" pitchFamily="18" charset="0"/>
              </a:rPr>
              <a:t>2.5 steps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1" y="25642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2.5</a:t>
            </a:r>
            <a:endParaRPr lang="en-US" sz="32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5655" y="2590800"/>
            <a:ext cx="598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" pitchFamily="18" charset="0"/>
              </a:rPr>
              <a:t> 2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906877" y="3048000"/>
            <a:ext cx="2272303" cy="400110"/>
            <a:chOff x="4038600" y="4705290"/>
            <a:chExt cx="2272303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4038600" y="4705290"/>
              <a:ext cx="595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 </a:t>
              </a:r>
              <a:r>
                <a:rPr lang="en-US" sz="2000" b="1" dirty="0" smtClean="0">
                  <a:solidFill>
                    <a:srgbClr val="0070C0"/>
                  </a:solidFill>
                  <a:latin typeface="Times" pitchFamily="18" charset="0"/>
                </a:rPr>
                <a:t>2.5</a:t>
              </a:r>
              <a:endParaRPr lang="en-US" sz="2000" b="1" dirty="0">
                <a:solidFill>
                  <a:srgbClr val="0070C0"/>
                </a:solidFill>
                <a:latin typeface="Times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15000" y="4705290"/>
              <a:ext cx="595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7030A0"/>
                  </a:solidFill>
                  <a:latin typeface="Times" pitchFamily="18" charset="0"/>
                </a:rPr>
                <a:t> </a:t>
              </a:r>
              <a:r>
                <a:rPr lang="en-US" sz="2000" b="1" dirty="0" smtClean="0">
                  <a:solidFill>
                    <a:srgbClr val="0070C0"/>
                  </a:solidFill>
                  <a:latin typeface="Times" pitchFamily="18" charset="0"/>
                </a:rPr>
                <a:t>2.5</a:t>
              </a:r>
              <a:endParaRPr lang="en-US" sz="2000" b="1" dirty="0">
                <a:solidFill>
                  <a:srgbClr val="0070C0"/>
                </a:solidFill>
                <a:latin typeface="Times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819400" y="3352800"/>
            <a:ext cx="4420508" cy="583507"/>
            <a:chOff x="2819400" y="3429000"/>
            <a:chExt cx="4420508" cy="583507"/>
          </a:xfrm>
        </p:grpSpPr>
        <p:grpSp>
          <p:nvGrpSpPr>
            <p:cNvPr id="4" name="Group 3"/>
            <p:cNvGrpSpPr/>
            <p:nvPr/>
          </p:nvGrpSpPr>
          <p:grpSpPr>
            <a:xfrm>
              <a:off x="2819400" y="3429000"/>
              <a:ext cx="4420508" cy="583507"/>
              <a:chOff x="2819400" y="4178398"/>
              <a:chExt cx="4420508" cy="583507"/>
            </a:xfrm>
          </p:grpSpPr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9400" y="4178398"/>
                <a:ext cx="4420508" cy="5835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5" name="Straight Arrow Connector 4"/>
              <p:cNvCxnSpPr/>
              <p:nvPr/>
            </p:nvCxnSpPr>
            <p:spPr>
              <a:xfrm>
                <a:off x="3657600" y="4254598"/>
                <a:ext cx="1287056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5189944" y="4267200"/>
                <a:ext cx="1287056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Oval 17"/>
            <p:cNvSpPr/>
            <p:nvPr/>
          </p:nvSpPr>
          <p:spPr>
            <a:xfrm>
              <a:off x="4972347" y="3548470"/>
              <a:ext cx="190500" cy="18533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681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Times" pitchFamily="18" charset="0"/>
              </a:rPr>
              <a:t>How far … and from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The solution set for </a:t>
            </a:r>
            <a:r>
              <a:rPr lang="en-US" b="1" dirty="0" smtClean="0">
                <a:latin typeface="Times" pitchFamily="18" charset="0"/>
              </a:rPr>
              <a:t>|4</a:t>
            </a:r>
            <a:r>
              <a:rPr lang="en-US" b="1" i="1" dirty="0" smtClean="0">
                <a:latin typeface="Times" pitchFamily="18" charset="0"/>
              </a:rPr>
              <a:t>s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– 8| </a:t>
            </a:r>
            <a:r>
              <a:rPr lang="en-US" b="1" dirty="0" smtClean="0">
                <a:latin typeface="Times" pitchFamily="18" charset="0"/>
              </a:rPr>
              <a:t>= 10</a:t>
            </a:r>
            <a:r>
              <a:rPr lang="en-US" dirty="0" smtClean="0">
                <a:latin typeface="Times" pitchFamily="18" charset="0"/>
              </a:rPr>
              <a:t> was </a:t>
            </a:r>
            <a:endParaRPr lang="en-US" b="1" dirty="0" smtClean="0">
              <a:latin typeface="Times" pitchFamily="18" charset="0"/>
            </a:endParaRPr>
          </a:p>
          <a:p>
            <a:pPr marL="82296" indent="0">
              <a:buNone/>
            </a:pP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  {</a:t>
            </a:r>
            <a:r>
              <a:rPr lang="en-US" b="1" i="1" dirty="0">
                <a:latin typeface="Times" pitchFamily="18" charset="0"/>
              </a:rPr>
              <a:t>s | </a:t>
            </a:r>
            <a:r>
              <a:rPr lang="en-US" b="1" dirty="0">
                <a:latin typeface="Times" pitchFamily="18" charset="0"/>
              </a:rPr>
              <a:t>s</a:t>
            </a:r>
            <a:r>
              <a:rPr lang="en-US" b="1" i="1" dirty="0">
                <a:latin typeface="Times" pitchFamily="18" charset="0"/>
              </a:rPr>
              <a:t>  </a:t>
            </a:r>
            <a:r>
              <a:rPr lang="en-US" b="1" dirty="0">
                <a:latin typeface="Times" pitchFamily="18" charset="0"/>
              </a:rPr>
              <a:t>= </a:t>
            </a:r>
            <a:r>
              <a:rPr lang="en-US" b="1" baseline="30000" dirty="0">
                <a:latin typeface="Times" pitchFamily="18" charset="0"/>
              </a:rPr>
              <a:t>9</a:t>
            </a:r>
            <a:r>
              <a:rPr lang="en-US" b="1" dirty="0">
                <a:latin typeface="Times" pitchFamily="18" charset="0"/>
              </a:rPr>
              <a:t>/</a:t>
            </a:r>
            <a:r>
              <a:rPr lang="en-US" b="1" baseline="-25000" dirty="0">
                <a:latin typeface="Times" pitchFamily="18" charset="0"/>
              </a:rPr>
              <a:t>2</a:t>
            </a:r>
            <a:r>
              <a:rPr lang="en-US" b="1" dirty="0">
                <a:latin typeface="Times" pitchFamily="18" charset="0"/>
              </a:rPr>
              <a:t>, </a:t>
            </a:r>
            <a:r>
              <a:rPr lang="en-US" sz="4400" b="1" baseline="30000" dirty="0">
                <a:latin typeface="Times" pitchFamily="18" charset="0"/>
              </a:rPr>
              <a:t>-</a:t>
            </a:r>
            <a:r>
              <a:rPr lang="en-US" b="1" baseline="30000" dirty="0">
                <a:latin typeface="Times" pitchFamily="18" charset="0"/>
              </a:rPr>
              <a:t>1</a:t>
            </a:r>
            <a:r>
              <a:rPr lang="en-US" b="1" dirty="0">
                <a:latin typeface="Times" pitchFamily="18" charset="0"/>
              </a:rPr>
              <a:t>/</a:t>
            </a:r>
            <a:r>
              <a:rPr lang="en-US" b="1" baseline="-25000" dirty="0">
                <a:latin typeface="Times" pitchFamily="18" charset="0"/>
              </a:rPr>
              <a:t>2</a:t>
            </a:r>
            <a:r>
              <a:rPr lang="en-US" b="1" dirty="0" smtClean="0">
                <a:latin typeface="Times" pitchFamily="18" charset="0"/>
              </a:rPr>
              <a:t>}. </a:t>
            </a:r>
          </a:p>
          <a:p>
            <a:r>
              <a:rPr lang="en-US" dirty="0" smtClean="0">
                <a:latin typeface="Times" pitchFamily="18" charset="0"/>
              </a:rPr>
              <a:t>The values of </a:t>
            </a:r>
            <a:r>
              <a:rPr lang="en-US" i="1" dirty="0" smtClean="0">
                <a:latin typeface="Times" pitchFamily="18" charset="0"/>
              </a:rPr>
              <a:t>s</a:t>
            </a:r>
            <a:r>
              <a:rPr lang="en-US" dirty="0" smtClean="0">
                <a:latin typeface="Times" pitchFamily="18" charset="0"/>
              </a:rPr>
              <a:t> are ____ steps from ____.</a:t>
            </a:r>
          </a:p>
          <a:p>
            <a:r>
              <a:rPr lang="en-US" dirty="0" smtClean="0">
                <a:latin typeface="Times" pitchFamily="18" charset="0"/>
              </a:rPr>
              <a:t>Why is this equation different?</a:t>
            </a:r>
          </a:p>
          <a:p>
            <a:r>
              <a:rPr lang="en-US" dirty="0" smtClean="0">
                <a:latin typeface="Times" pitchFamily="18" charset="0"/>
              </a:rPr>
              <a:t>In the other equations, there was not a </a:t>
            </a:r>
            <a:r>
              <a:rPr lang="en-US" u="sng" dirty="0" smtClean="0">
                <a:latin typeface="Times" pitchFamily="18" charset="0"/>
              </a:rPr>
              <a:t>coefficient</a:t>
            </a:r>
            <a:r>
              <a:rPr lang="en-US" dirty="0" smtClean="0">
                <a:latin typeface="Times" pitchFamily="18" charset="0"/>
              </a:rPr>
              <a:t> with the 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unknown</a:t>
            </a:r>
            <a:r>
              <a:rPr lang="en-US" dirty="0" smtClean="0">
                <a:latin typeface="Times" pitchFamily="18" charset="0"/>
              </a:rPr>
              <a:t> variable.  </a:t>
            </a:r>
          </a:p>
          <a:p>
            <a:r>
              <a:rPr lang="en-US" dirty="0" smtClean="0">
                <a:latin typeface="Times" pitchFamily="18" charset="0"/>
              </a:rPr>
              <a:t>We need to keep the </a:t>
            </a:r>
            <a:r>
              <a:rPr lang="en-US" u="sng" dirty="0" smtClean="0">
                <a:latin typeface="Times" pitchFamily="18" charset="0"/>
              </a:rPr>
              <a:t>coefficient</a:t>
            </a:r>
            <a:r>
              <a:rPr lang="en-US" dirty="0" smtClean="0">
                <a:latin typeface="Times" pitchFamily="18" charset="0"/>
              </a:rPr>
              <a:t> with the 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unknown</a:t>
            </a:r>
            <a:r>
              <a:rPr lang="en-US" dirty="0" smtClean="0">
                <a:latin typeface="Times" pitchFamily="18" charset="0"/>
              </a:rPr>
              <a:t> value.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25642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2.5</a:t>
            </a:r>
            <a:endParaRPr lang="en-US" sz="32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5655" y="2590800"/>
            <a:ext cx="598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" pitchFamily="18" charset="0"/>
              </a:rPr>
              <a:t>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7101" y="86380"/>
            <a:ext cx="593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 algn="ctr">
              <a:buNone/>
            </a:pPr>
            <a:r>
              <a:rPr lang="en-US" sz="2800" dirty="0">
                <a:latin typeface="Times" pitchFamily="18" charset="0"/>
              </a:rPr>
              <a:t>|</a:t>
            </a:r>
            <a:r>
              <a:rPr lang="en-US" sz="2800" i="1" dirty="0">
                <a:solidFill>
                  <a:srgbClr val="FF0000"/>
                </a:solidFill>
                <a:latin typeface="Times" pitchFamily="18" charset="0"/>
              </a:rPr>
              <a:t>unknown</a:t>
            </a:r>
            <a:r>
              <a:rPr lang="en-US" sz="2800" dirty="0">
                <a:latin typeface="Times" pitchFamily="18" charset="0"/>
              </a:rPr>
              <a:t> – </a:t>
            </a:r>
            <a:r>
              <a:rPr lang="en-US" sz="2800" dirty="0">
                <a:solidFill>
                  <a:srgbClr val="7030A0"/>
                </a:solidFill>
                <a:latin typeface="Times" pitchFamily="18" charset="0"/>
              </a:rPr>
              <a:t>given value</a:t>
            </a:r>
            <a:r>
              <a:rPr lang="en-US" sz="2800" dirty="0">
                <a:latin typeface="Times" pitchFamily="18" charset="0"/>
              </a:rPr>
              <a:t>| = </a:t>
            </a:r>
            <a:r>
              <a:rPr lang="en-US" sz="2800" dirty="0">
                <a:solidFill>
                  <a:srgbClr val="0070C0"/>
                </a:solidFill>
                <a:latin typeface="Times" pitchFamily="18" charset="0"/>
              </a:rPr>
              <a:t>distance</a:t>
            </a:r>
          </a:p>
        </p:txBody>
      </p:sp>
    </p:spTree>
    <p:extLst>
      <p:ext uri="{BB962C8B-B14F-4D97-AF65-F5344CB8AC3E}">
        <p14:creationId xmlns:p14="http://schemas.microsoft.com/office/powerpoint/2010/main" val="244551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Times" pitchFamily="18" charset="0"/>
              </a:rPr>
              <a:t>How far … and from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632192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The solution set for </a:t>
            </a:r>
            <a:r>
              <a:rPr lang="en-US" b="1" dirty="0" smtClean="0">
                <a:latin typeface="Times" pitchFamily="18" charset="0"/>
              </a:rPr>
              <a:t>|4</a:t>
            </a:r>
            <a:r>
              <a:rPr lang="en-US" b="1" i="1" dirty="0" smtClean="0">
                <a:latin typeface="Times" pitchFamily="18" charset="0"/>
              </a:rPr>
              <a:t>s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– 8| </a:t>
            </a:r>
            <a:r>
              <a:rPr lang="en-US" b="1" dirty="0" smtClean="0">
                <a:latin typeface="Times" pitchFamily="18" charset="0"/>
              </a:rPr>
              <a:t>= 10</a:t>
            </a:r>
            <a:r>
              <a:rPr lang="en-US" dirty="0" smtClean="0">
                <a:latin typeface="Times" pitchFamily="18" charset="0"/>
              </a:rPr>
              <a:t> was </a:t>
            </a:r>
            <a:endParaRPr lang="en-US" b="1" dirty="0" smtClean="0">
              <a:latin typeface="Times" pitchFamily="18" charset="0"/>
            </a:endParaRPr>
          </a:p>
          <a:p>
            <a:pPr marL="82296" indent="0">
              <a:buNone/>
            </a:pP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  {</a:t>
            </a:r>
            <a:r>
              <a:rPr lang="en-US" b="1" i="1" dirty="0">
                <a:latin typeface="Times" pitchFamily="18" charset="0"/>
              </a:rPr>
              <a:t>s | </a:t>
            </a:r>
            <a:r>
              <a:rPr lang="en-US" b="1" dirty="0">
                <a:latin typeface="Times" pitchFamily="18" charset="0"/>
              </a:rPr>
              <a:t>s</a:t>
            </a:r>
            <a:r>
              <a:rPr lang="en-US" b="1" i="1" dirty="0">
                <a:latin typeface="Times" pitchFamily="18" charset="0"/>
              </a:rPr>
              <a:t>  </a:t>
            </a:r>
            <a:r>
              <a:rPr lang="en-US" b="1" dirty="0" smtClean="0">
                <a:latin typeface="Times" pitchFamily="18" charset="0"/>
              </a:rPr>
              <a:t>= </a:t>
            </a:r>
            <a:r>
              <a:rPr lang="en-US" sz="4400" b="1" baseline="30000" dirty="0">
                <a:latin typeface="Times" pitchFamily="18" charset="0"/>
              </a:rPr>
              <a:t>-</a:t>
            </a:r>
            <a:r>
              <a:rPr lang="en-US" b="1" baseline="30000" dirty="0" smtClean="0">
                <a:latin typeface="Times" pitchFamily="18" charset="0"/>
              </a:rPr>
              <a:t>1</a:t>
            </a:r>
            <a:r>
              <a:rPr lang="en-US" b="1" dirty="0" smtClean="0">
                <a:latin typeface="Times" pitchFamily="18" charset="0"/>
              </a:rPr>
              <a:t>/</a:t>
            </a:r>
            <a:r>
              <a:rPr lang="en-US" b="1" baseline="-25000" dirty="0" smtClean="0">
                <a:latin typeface="Times" pitchFamily="18" charset="0"/>
              </a:rPr>
              <a:t>2,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baseline="30000" dirty="0" smtClean="0">
                <a:latin typeface="Times" pitchFamily="18" charset="0"/>
              </a:rPr>
              <a:t>9</a:t>
            </a:r>
            <a:r>
              <a:rPr lang="en-US" b="1" dirty="0" smtClean="0">
                <a:latin typeface="Times" pitchFamily="18" charset="0"/>
              </a:rPr>
              <a:t>/</a:t>
            </a:r>
            <a:r>
              <a:rPr lang="en-US" b="1" baseline="-25000" dirty="0" smtClean="0">
                <a:latin typeface="Times" pitchFamily="18" charset="0"/>
              </a:rPr>
              <a:t>2</a:t>
            </a:r>
            <a:r>
              <a:rPr lang="en-US" b="1" dirty="0" smtClean="0">
                <a:latin typeface="Times" pitchFamily="18" charset="0"/>
              </a:rPr>
              <a:t>}. </a:t>
            </a:r>
            <a:endParaRPr lang="en-US" b="1" dirty="0" smtClean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The values of      are ____ steps from ____.</a:t>
            </a:r>
          </a:p>
          <a:p>
            <a:r>
              <a:rPr lang="en-US" dirty="0" smtClean="0">
                <a:latin typeface="Times" pitchFamily="18" charset="0"/>
              </a:rPr>
              <a:t>The values that are </a:t>
            </a:r>
            <a:r>
              <a:rPr lang="en-US" dirty="0" smtClean="0">
                <a:solidFill>
                  <a:srgbClr val="0070C0"/>
                </a:solidFill>
                <a:latin typeface="Times" pitchFamily="18" charset="0"/>
              </a:rPr>
              <a:t>10</a:t>
            </a:r>
            <a:r>
              <a:rPr lang="en-US" dirty="0" smtClean="0">
                <a:latin typeface="Times" pitchFamily="18" charset="0"/>
              </a:rPr>
              <a:t> steps from </a:t>
            </a:r>
            <a:r>
              <a:rPr lang="en-US" dirty="0" smtClean="0">
                <a:solidFill>
                  <a:srgbClr val="7030A0"/>
                </a:solidFill>
                <a:latin typeface="Times" pitchFamily="18" charset="0"/>
              </a:rPr>
              <a:t>8</a:t>
            </a:r>
            <a:r>
              <a:rPr lang="en-US" dirty="0" smtClean="0">
                <a:latin typeface="Times" pitchFamily="18" charset="0"/>
              </a:rPr>
              <a:t> are </a:t>
            </a:r>
            <a:r>
              <a:rPr lang="en-US" dirty="0" smtClean="0">
                <a:solidFill>
                  <a:srgbClr val="00B050"/>
                </a:solidFill>
                <a:latin typeface="Times" pitchFamily="18" charset="0"/>
              </a:rPr>
              <a:t>-2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and </a:t>
            </a:r>
            <a:r>
              <a:rPr lang="en-US" dirty="0" smtClean="0">
                <a:solidFill>
                  <a:srgbClr val="00B050"/>
                </a:solidFill>
                <a:latin typeface="Times" pitchFamily="18" charset="0"/>
              </a:rPr>
              <a:t>18</a:t>
            </a:r>
            <a:r>
              <a:rPr lang="en-US" dirty="0" smtClean="0">
                <a:latin typeface="Times" pitchFamily="18" charset="0"/>
              </a:rPr>
              <a:t>. </a:t>
            </a:r>
          </a:p>
          <a:p>
            <a:r>
              <a:rPr lang="en-US" dirty="0" smtClean="0">
                <a:latin typeface="Times" pitchFamily="18" charset="0"/>
              </a:rPr>
              <a:t>So  </a:t>
            </a:r>
            <a:r>
              <a:rPr lang="en-US" dirty="0" smtClean="0">
                <a:solidFill>
                  <a:srgbClr val="FF0000"/>
                </a:solidFill>
                <a:latin typeface="Times" pitchFamily="18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= </a:t>
            </a:r>
            <a:r>
              <a:rPr lang="en-US" dirty="0" smtClean="0">
                <a:solidFill>
                  <a:srgbClr val="00B050"/>
                </a:solidFill>
                <a:latin typeface="Times" pitchFamily="18" charset="0"/>
              </a:rPr>
              <a:t>-2</a:t>
            </a:r>
            <a:r>
              <a:rPr lang="en-US" dirty="0" smtClean="0">
                <a:latin typeface="Times" pitchFamily="18" charset="0"/>
              </a:rPr>
              <a:t>  </a:t>
            </a:r>
            <a:r>
              <a:rPr lang="en-US" dirty="0" smtClean="0">
                <a:latin typeface="Times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" pitchFamily="18" charset="0"/>
              </a:rPr>
              <a:t>4</a:t>
            </a:r>
            <a:r>
              <a:rPr lang="en-US" i="1" dirty="0">
                <a:solidFill>
                  <a:srgbClr val="FF0000"/>
                </a:solidFill>
                <a:latin typeface="Times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= </a:t>
            </a:r>
            <a:r>
              <a:rPr lang="en-US" dirty="0" smtClean="0">
                <a:solidFill>
                  <a:srgbClr val="00B050"/>
                </a:solidFill>
                <a:latin typeface="Times" pitchFamily="18" charset="0"/>
              </a:rPr>
              <a:t>18</a:t>
            </a:r>
            <a:r>
              <a:rPr lang="en-US" dirty="0" smtClean="0">
                <a:latin typeface="Times" pitchFamily="18" charset="0"/>
              </a:rPr>
              <a:t>.</a:t>
            </a:r>
          </a:p>
          <a:p>
            <a:r>
              <a:rPr lang="en-US" dirty="0" smtClean="0">
                <a:latin typeface="Times" pitchFamily="18" charset="0"/>
              </a:rPr>
              <a:t>Thus </a:t>
            </a:r>
            <a:r>
              <a:rPr lang="en-US" i="1" dirty="0" smtClean="0">
                <a:latin typeface="Times" pitchFamily="18" charset="0"/>
              </a:rPr>
              <a:t>s</a:t>
            </a:r>
            <a:r>
              <a:rPr lang="en-US" dirty="0" smtClean="0">
                <a:latin typeface="Times" pitchFamily="18" charset="0"/>
              </a:rPr>
              <a:t> = </a:t>
            </a:r>
            <a:r>
              <a:rPr lang="en-US" dirty="0" smtClean="0">
                <a:latin typeface="Times" pitchFamily="18" charset="0"/>
              </a:rPr>
              <a:t>-½ </a:t>
            </a:r>
            <a:r>
              <a:rPr lang="en-US" dirty="0" smtClean="0">
                <a:latin typeface="Times" pitchFamily="18" charset="0"/>
              </a:rPr>
              <a:t>and </a:t>
            </a:r>
            <a:r>
              <a:rPr lang="en-US" i="1" dirty="0" smtClean="0">
                <a:latin typeface="Times" pitchFamily="18" charset="0"/>
              </a:rPr>
              <a:t>s</a:t>
            </a:r>
            <a:r>
              <a:rPr lang="en-US" dirty="0" smtClean="0">
                <a:latin typeface="Times" pitchFamily="18" charset="0"/>
              </a:rPr>
              <a:t> = </a:t>
            </a:r>
            <a:r>
              <a:rPr lang="en-US" baseline="30000" dirty="0" smtClean="0">
                <a:latin typeface="Times" pitchFamily="18" charset="0"/>
              </a:rPr>
              <a:t>18</a:t>
            </a:r>
            <a:r>
              <a:rPr lang="en-US" dirty="0" smtClean="0">
                <a:latin typeface="Times" pitchFamily="18" charset="0"/>
              </a:rPr>
              <a:t>/</a:t>
            </a:r>
            <a:r>
              <a:rPr lang="en-US" baseline="-25000" dirty="0" smtClean="0">
                <a:latin typeface="Times" pitchFamily="18" charset="0"/>
              </a:rPr>
              <a:t>4</a:t>
            </a:r>
            <a:r>
              <a:rPr lang="en-US" dirty="0" smtClean="0">
                <a:latin typeface="Times" pitchFamily="18" charset="0"/>
              </a:rPr>
              <a:t> = </a:t>
            </a:r>
            <a:r>
              <a:rPr lang="en-US" baseline="30000" dirty="0" smtClean="0">
                <a:latin typeface="Times" pitchFamily="18" charset="0"/>
              </a:rPr>
              <a:t>9</a:t>
            </a:r>
            <a:r>
              <a:rPr lang="en-US" dirty="0" smtClean="0">
                <a:latin typeface="Times" pitchFamily="18" charset="0"/>
              </a:rPr>
              <a:t>/</a:t>
            </a:r>
            <a:r>
              <a:rPr lang="en-US" baseline="-25000" dirty="0" smtClean="0">
                <a:latin typeface="Times" pitchFamily="18" charset="0"/>
              </a:rPr>
              <a:t>2</a:t>
            </a:r>
          </a:p>
          <a:p>
            <a:pPr marL="82296" indent="0">
              <a:buNone/>
            </a:pPr>
            <a:endParaRPr lang="en-US" dirty="0" smtClean="0">
              <a:latin typeface="Times" pitchFamily="18" charset="0"/>
            </a:endParaRPr>
          </a:p>
          <a:p>
            <a:endParaRPr lang="en-US" dirty="0">
              <a:latin typeface="Times" pitchFamily="18" charset="0"/>
            </a:endParaRPr>
          </a:p>
          <a:p>
            <a:endParaRPr lang="en-US" dirty="0" smtClean="0">
              <a:latin typeface="Times" pitchFamily="18" charset="0"/>
            </a:endParaRPr>
          </a:p>
          <a:p>
            <a:endParaRPr lang="en-US" dirty="0"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2590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10</a:t>
            </a:r>
            <a:endParaRPr lang="en-US" sz="32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88055" y="2615625"/>
            <a:ext cx="598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" pitchFamily="18" charset="0"/>
              </a:rPr>
              <a:t> 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7101" y="86380"/>
            <a:ext cx="593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 algn="ctr">
              <a:buNone/>
            </a:pPr>
            <a:r>
              <a:rPr lang="en-US" sz="2800" dirty="0">
                <a:latin typeface="Times" pitchFamily="18" charset="0"/>
              </a:rPr>
              <a:t>|</a:t>
            </a:r>
            <a:r>
              <a:rPr lang="en-US" sz="2800" i="1" dirty="0">
                <a:solidFill>
                  <a:srgbClr val="FF0000"/>
                </a:solidFill>
                <a:latin typeface="Times" pitchFamily="18" charset="0"/>
              </a:rPr>
              <a:t>unknown</a:t>
            </a:r>
            <a:r>
              <a:rPr lang="en-US" sz="2800" dirty="0">
                <a:latin typeface="Times" pitchFamily="18" charset="0"/>
              </a:rPr>
              <a:t> – </a:t>
            </a:r>
            <a:r>
              <a:rPr lang="en-US" sz="2800" dirty="0">
                <a:solidFill>
                  <a:srgbClr val="7030A0"/>
                </a:solidFill>
                <a:latin typeface="Times" pitchFamily="18" charset="0"/>
              </a:rPr>
              <a:t>given value</a:t>
            </a:r>
            <a:r>
              <a:rPr lang="en-US" sz="2800" dirty="0">
                <a:latin typeface="Times" pitchFamily="18" charset="0"/>
              </a:rPr>
              <a:t>| = </a:t>
            </a:r>
            <a:r>
              <a:rPr lang="en-US" sz="2800" dirty="0">
                <a:solidFill>
                  <a:srgbClr val="0070C0"/>
                </a:solidFill>
                <a:latin typeface="Times" pitchFamily="18" charset="0"/>
              </a:rPr>
              <a:t>distance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67648" y="2590800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" pitchFamily="18" charset="0"/>
              </a:rPr>
              <a:t>4</a:t>
            </a:r>
            <a:r>
              <a:rPr lang="en-US" sz="3200" i="1" dirty="0">
                <a:solidFill>
                  <a:srgbClr val="FF0000"/>
                </a:solidFill>
                <a:latin typeface="Times" pitchFamily="18" charset="0"/>
              </a:rPr>
              <a:t>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853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Times" pitchFamily="18" charset="0"/>
              </a:rPr>
              <a:t>How far … and from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632192" cy="5257800"/>
          </a:xfrm>
        </p:spPr>
        <p:txBody>
          <a:bodyPr>
            <a:normAutofit/>
          </a:bodyPr>
          <a:lstStyle/>
          <a:p>
            <a:r>
              <a:rPr lang="en-US" dirty="0">
                <a:latin typeface="Times" pitchFamily="18" charset="0"/>
              </a:rPr>
              <a:t>What if our equation was </a:t>
            </a:r>
            <a:r>
              <a:rPr lang="en-US" i="1" dirty="0">
                <a:latin typeface="Times" pitchFamily="18" charset="0"/>
              </a:rPr>
              <a:t>|</a:t>
            </a:r>
            <a:r>
              <a:rPr lang="en-US" dirty="0">
                <a:latin typeface="Times" pitchFamily="18" charset="0"/>
              </a:rPr>
              <a:t>-3</a:t>
            </a:r>
            <a:r>
              <a:rPr lang="en-US" i="1" dirty="0">
                <a:latin typeface="Times" pitchFamily="18" charset="0"/>
              </a:rPr>
              <a:t>f </a:t>
            </a:r>
            <a:r>
              <a:rPr lang="en-US" dirty="0">
                <a:latin typeface="Times" pitchFamily="18" charset="0"/>
              </a:rPr>
              <a:t>- 6</a:t>
            </a:r>
            <a:r>
              <a:rPr lang="en-US" i="1" dirty="0">
                <a:latin typeface="Times" pitchFamily="18" charset="0"/>
              </a:rPr>
              <a:t>| = </a:t>
            </a:r>
            <a:r>
              <a:rPr lang="en-US" dirty="0">
                <a:latin typeface="Times" pitchFamily="18" charset="0"/>
              </a:rPr>
              <a:t>21?</a:t>
            </a:r>
          </a:p>
          <a:p>
            <a:r>
              <a:rPr lang="en-US" dirty="0" smtClean="0">
                <a:latin typeface="Times" pitchFamily="18" charset="0"/>
              </a:rPr>
              <a:t>The values of       are ___ steps from ___.</a:t>
            </a:r>
          </a:p>
          <a:p>
            <a:r>
              <a:rPr lang="en-US" dirty="0" smtClean="0">
                <a:latin typeface="Times" pitchFamily="18" charset="0"/>
              </a:rPr>
              <a:t>The values that are </a:t>
            </a:r>
            <a:r>
              <a:rPr lang="en-US" dirty="0" smtClean="0">
                <a:solidFill>
                  <a:srgbClr val="0070C0"/>
                </a:solidFill>
                <a:latin typeface="Times" pitchFamily="18" charset="0"/>
              </a:rPr>
              <a:t>21</a:t>
            </a:r>
            <a:r>
              <a:rPr lang="en-US" dirty="0" smtClean="0">
                <a:latin typeface="Times" pitchFamily="18" charset="0"/>
              </a:rPr>
              <a:t> steps from </a:t>
            </a:r>
            <a:r>
              <a:rPr lang="en-US" dirty="0">
                <a:solidFill>
                  <a:srgbClr val="7030A0"/>
                </a:solidFill>
                <a:latin typeface="Times" pitchFamily="18" charset="0"/>
              </a:rPr>
              <a:t>6</a:t>
            </a:r>
            <a:r>
              <a:rPr lang="en-US" dirty="0" smtClean="0">
                <a:latin typeface="Times" pitchFamily="18" charset="0"/>
              </a:rPr>
              <a:t> are</a:t>
            </a:r>
          </a:p>
          <a:p>
            <a:pPr marL="82296" indent="0">
              <a:buNone/>
            </a:pPr>
            <a:r>
              <a:rPr lang="en-US" dirty="0" smtClean="0">
                <a:latin typeface="Times" pitchFamily="18" charset="0"/>
              </a:rPr>
              <a:t> </a:t>
            </a:r>
          </a:p>
          <a:p>
            <a:r>
              <a:rPr lang="en-US" dirty="0" smtClean="0">
                <a:latin typeface="Times" pitchFamily="18" charset="0"/>
              </a:rPr>
              <a:t>So  </a:t>
            </a:r>
            <a:r>
              <a:rPr lang="en-US" dirty="0">
                <a:solidFill>
                  <a:srgbClr val="FF0000"/>
                </a:solidFill>
                <a:latin typeface="Times" pitchFamily="18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Times" pitchFamily="18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= </a:t>
            </a:r>
            <a:r>
              <a:rPr lang="en-US" dirty="0" smtClean="0">
                <a:solidFill>
                  <a:srgbClr val="00B050"/>
                </a:solidFill>
                <a:latin typeface="Times" pitchFamily="18" charset="0"/>
              </a:rPr>
              <a:t>27</a:t>
            </a:r>
            <a:r>
              <a:rPr lang="en-US" dirty="0" smtClean="0">
                <a:latin typeface="Times" pitchFamily="18" charset="0"/>
              </a:rPr>
              <a:t>  and </a:t>
            </a:r>
            <a:r>
              <a:rPr lang="en-US" dirty="0">
                <a:solidFill>
                  <a:srgbClr val="FF0000"/>
                </a:solidFill>
                <a:latin typeface="Times" pitchFamily="18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Times" pitchFamily="18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f</a:t>
            </a:r>
            <a:r>
              <a:rPr lang="en-US" dirty="0" smtClean="0"/>
              <a:t> </a:t>
            </a:r>
            <a:r>
              <a:rPr lang="en-US" dirty="0" smtClean="0">
                <a:latin typeface="Times" pitchFamily="18" charset="0"/>
              </a:rPr>
              <a:t>= </a:t>
            </a:r>
            <a:r>
              <a:rPr lang="en-US" dirty="0" smtClean="0">
                <a:solidFill>
                  <a:srgbClr val="00B050"/>
                </a:solidFill>
                <a:latin typeface="Times" pitchFamily="18" charset="0"/>
              </a:rPr>
              <a:t>-15</a:t>
            </a:r>
            <a:r>
              <a:rPr lang="en-US" dirty="0" smtClean="0">
                <a:latin typeface="Times" pitchFamily="18" charset="0"/>
              </a:rPr>
              <a:t>.</a:t>
            </a:r>
          </a:p>
          <a:p>
            <a:r>
              <a:rPr lang="en-US" dirty="0" smtClean="0">
                <a:latin typeface="Times" pitchFamily="18" charset="0"/>
              </a:rPr>
              <a:t>Thus </a:t>
            </a:r>
            <a:r>
              <a:rPr lang="en-US" i="1" dirty="0">
                <a:latin typeface="Times" pitchFamily="18" charset="0"/>
              </a:rPr>
              <a:t>f</a:t>
            </a:r>
            <a:r>
              <a:rPr lang="en-US" dirty="0" smtClean="0">
                <a:latin typeface="Times" pitchFamily="18" charset="0"/>
              </a:rPr>
              <a:t> = -9 and </a:t>
            </a:r>
            <a:r>
              <a:rPr lang="en-US" i="1" dirty="0" smtClean="0">
                <a:latin typeface="Times" pitchFamily="18" charset="0"/>
              </a:rPr>
              <a:t>f</a:t>
            </a:r>
            <a:r>
              <a:rPr lang="en-US" dirty="0" smtClean="0">
                <a:latin typeface="Times" pitchFamily="18" charset="0"/>
              </a:rPr>
              <a:t> = 5</a:t>
            </a:r>
          </a:p>
          <a:p>
            <a:r>
              <a:rPr lang="en-US" dirty="0" smtClean="0">
                <a:latin typeface="Times" pitchFamily="18" charset="0"/>
              </a:rPr>
              <a:t>So the solution to </a:t>
            </a:r>
            <a:r>
              <a:rPr lang="en-US" i="1" dirty="0">
                <a:latin typeface="Times" pitchFamily="18" charset="0"/>
              </a:rPr>
              <a:t>|</a:t>
            </a:r>
            <a:r>
              <a:rPr lang="en-US" dirty="0">
                <a:latin typeface="Times" pitchFamily="18" charset="0"/>
              </a:rPr>
              <a:t>-3</a:t>
            </a:r>
            <a:r>
              <a:rPr lang="en-US" i="1" dirty="0">
                <a:latin typeface="Times" pitchFamily="18" charset="0"/>
              </a:rPr>
              <a:t>f </a:t>
            </a:r>
            <a:r>
              <a:rPr lang="en-US" dirty="0">
                <a:latin typeface="Times" pitchFamily="18" charset="0"/>
              </a:rPr>
              <a:t>- 6</a:t>
            </a:r>
            <a:r>
              <a:rPr lang="en-US" i="1" dirty="0">
                <a:latin typeface="Times" pitchFamily="18" charset="0"/>
              </a:rPr>
              <a:t>| = </a:t>
            </a:r>
            <a:r>
              <a:rPr lang="en-US" dirty="0" smtClean="0">
                <a:latin typeface="Times" pitchFamily="18" charset="0"/>
              </a:rPr>
              <a:t>21 is                        {</a:t>
            </a:r>
            <a:r>
              <a:rPr lang="en-US" i="1" dirty="0" smtClean="0">
                <a:latin typeface="Times" pitchFamily="18" charset="0"/>
              </a:rPr>
              <a:t>f</a:t>
            </a:r>
            <a:r>
              <a:rPr lang="en-US" dirty="0" smtClean="0">
                <a:latin typeface="Times" pitchFamily="18" charset="0"/>
              </a:rPr>
              <a:t> | </a:t>
            </a:r>
            <a:r>
              <a:rPr lang="en-US" i="1" dirty="0" smtClean="0">
                <a:latin typeface="Times" pitchFamily="18" charset="0"/>
              </a:rPr>
              <a:t>f</a:t>
            </a:r>
            <a:r>
              <a:rPr lang="en-US" dirty="0" smtClean="0">
                <a:latin typeface="Times" pitchFamily="18" charset="0"/>
              </a:rPr>
              <a:t> = -9, 5}</a:t>
            </a:r>
          </a:p>
          <a:p>
            <a:pPr marL="82296" indent="0">
              <a:buNone/>
            </a:pPr>
            <a:endParaRPr lang="en-US" baseline="-25000" dirty="0" smtClean="0">
              <a:latin typeface="Times" pitchFamily="18" charset="0"/>
            </a:endParaRPr>
          </a:p>
          <a:p>
            <a:pPr marL="82296" indent="0">
              <a:buNone/>
            </a:pPr>
            <a:endParaRPr lang="en-US" dirty="0" smtClean="0">
              <a:latin typeface="Times" pitchFamily="18" charset="0"/>
            </a:endParaRPr>
          </a:p>
          <a:p>
            <a:endParaRPr lang="en-US" dirty="0">
              <a:latin typeface="Times" pitchFamily="18" charset="0"/>
            </a:endParaRPr>
          </a:p>
          <a:p>
            <a:endParaRPr lang="en-US" dirty="0" smtClean="0">
              <a:latin typeface="Times" pitchFamily="18" charset="0"/>
            </a:endParaRPr>
          </a:p>
          <a:p>
            <a:endParaRPr lang="en-US" dirty="0"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98636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21</a:t>
            </a:r>
            <a:endParaRPr lang="en-US" sz="32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0" y="2011185"/>
            <a:ext cx="598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" pitchFamily="18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Times" pitchFamily="18" charset="0"/>
              </a:rPr>
              <a:t>6</a:t>
            </a:r>
            <a:endParaRPr lang="en-US" sz="3200" dirty="0">
              <a:solidFill>
                <a:srgbClr val="7030A0"/>
              </a:solidFill>
              <a:latin typeface="Times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7101" y="86380"/>
            <a:ext cx="593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 algn="ctr">
              <a:buNone/>
            </a:pPr>
            <a:r>
              <a:rPr lang="en-US" sz="2800" dirty="0">
                <a:latin typeface="Times" pitchFamily="18" charset="0"/>
              </a:rPr>
              <a:t>|</a:t>
            </a:r>
            <a:r>
              <a:rPr lang="en-US" sz="2800" i="1" dirty="0">
                <a:solidFill>
                  <a:srgbClr val="FF0000"/>
                </a:solidFill>
                <a:latin typeface="Times" pitchFamily="18" charset="0"/>
              </a:rPr>
              <a:t>unknown</a:t>
            </a:r>
            <a:r>
              <a:rPr lang="en-US" sz="2800" dirty="0">
                <a:latin typeface="Times" pitchFamily="18" charset="0"/>
              </a:rPr>
              <a:t> – </a:t>
            </a:r>
            <a:r>
              <a:rPr lang="en-US" sz="2800" dirty="0">
                <a:solidFill>
                  <a:srgbClr val="7030A0"/>
                </a:solidFill>
                <a:latin typeface="Times" pitchFamily="18" charset="0"/>
              </a:rPr>
              <a:t>given value</a:t>
            </a:r>
            <a:r>
              <a:rPr lang="en-US" sz="2800" dirty="0">
                <a:latin typeface="Times" pitchFamily="18" charset="0"/>
              </a:rPr>
              <a:t>| = </a:t>
            </a:r>
            <a:r>
              <a:rPr lang="en-US" sz="2800" dirty="0">
                <a:solidFill>
                  <a:srgbClr val="0070C0"/>
                </a:solidFill>
                <a:latin typeface="Times" pitchFamily="18" charset="0"/>
              </a:rPr>
              <a:t>distance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67648" y="1986360"/>
            <a:ext cx="70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" pitchFamily="18" charset="0"/>
              </a:rPr>
              <a:t>-3</a:t>
            </a:r>
            <a:r>
              <a:rPr lang="en-US" sz="3200" i="1" dirty="0" smtClean="0">
                <a:solidFill>
                  <a:srgbClr val="FF0000"/>
                </a:solidFill>
                <a:latin typeface="Times" pitchFamily="18" charset="0"/>
              </a:rPr>
              <a:t>f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124200"/>
            <a:ext cx="2338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" pitchFamily="18" charset="0"/>
              </a:rPr>
              <a:t>27</a:t>
            </a:r>
            <a:r>
              <a:rPr lang="en-US" sz="3200" dirty="0">
                <a:latin typeface="Times" pitchFamily="18" charset="0"/>
              </a:rPr>
              <a:t> and </a:t>
            </a:r>
            <a:r>
              <a:rPr lang="en-US" sz="3200" dirty="0" smtClean="0">
                <a:solidFill>
                  <a:srgbClr val="00B050"/>
                </a:solidFill>
                <a:latin typeface="Times" pitchFamily="18" charset="0"/>
              </a:rPr>
              <a:t>-15</a:t>
            </a:r>
            <a:r>
              <a:rPr lang="en-US" sz="3200" dirty="0" smtClean="0">
                <a:latin typeface="Times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619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/>
      <p:bldP spid="8" grpId="0" uiExpand="1"/>
      <p:bldP spid="6" grpId="0" uiExpand="1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" pitchFamily="18" charset="0"/>
              </a:rPr>
              <a:t>How far … and from 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Going back to our very first example        </a:t>
            </a:r>
            <a:r>
              <a:rPr lang="en-US" b="1" dirty="0" smtClean="0">
                <a:latin typeface="Times" pitchFamily="18" charset="0"/>
              </a:rPr>
              <a:t>|</a:t>
            </a:r>
            <a:r>
              <a:rPr lang="en-US" b="1" i="1" dirty="0" smtClean="0">
                <a:latin typeface="Times" pitchFamily="18" charset="0"/>
              </a:rPr>
              <a:t>x</a:t>
            </a:r>
            <a:r>
              <a:rPr lang="en-US" b="1" dirty="0" smtClean="0">
                <a:latin typeface="Times" pitchFamily="18" charset="0"/>
              </a:rPr>
              <a:t>| = 3,  </a:t>
            </a:r>
          </a:p>
          <a:p>
            <a:pPr marL="82296" indent="0">
              <a:buNone/>
            </a:pP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  </a:t>
            </a:r>
            <a:r>
              <a:rPr lang="en-US" dirty="0" smtClean="0">
                <a:latin typeface="Times" pitchFamily="18" charset="0"/>
              </a:rPr>
              <a:t>the </a:t>
            </a:r>
            <a:r>
              <a:rPr lang="en-US" dirty="0">
                <a:latin typeface="Times" pitchFamily="18" charset="0"/>
              </a:rPr>
              <a:t>solutions are ____ steps from </a:t>
            </a:r>
            <a:r>
              <a:rPr lang="en-US" dirty="0" smtClean="0">
                <a:latin typeface="Times" pitchFamily="18" charset="0"/>
              </a:rPr>
              <a:t>____.</a:t>
            </a:r>
          </a:p>
          <a:p>
            <a:r>
              <a:rPr lang="en-US" dirty="0" smtClean="0">
                <a:latin typeface="Times" pitchFamily="18" charset="0"/>
              </a:rPr>
              <a:t>How does this fit into our generalized equation?</a:t>
            </a:r>
            <a:r>
              <a:rPr lang="en-US" dirty="0">
                <a:latin typeface="Times" pitchFamily="18" charset="0"/>
              </a:rPr>
              <a:t> </a:t>
            </a:r>
            <a:endParaRPr lang="en-US" dirty="0" smtClean="0">
              <a:latin typeface="Times" pitchFamily="18" charset="0"/>
            </a:endParaRPr>
          </a:p>
          <a:p>
            <a:pPr marL="82296" indent="0">
              <a:buNone/>
            </a:pPr>
            <a:r>
              <a:rPr lang="en-US" dirty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  |</a:t>
            </a:r>
            <a:r>
              <a:rPr lang="en-US" i="1" dirty="0">
                <a:solidFill>
                  <a:srgbClr val="FF0000"/>
                </a:solidFill>
                <a:latin typeface="Times" pitchFamily="18" charset="0"/>
              </a:rPr>
              <a:t>unknown</a:t>
            </a:r>
            <a:r>
              <a:rPr lang="en-US" dirty="0">
                <a:latin typeface="Times" pitchFamily="18" charset="0"/>
              </a:rPr>
              <a:t> – </a:t>
            </a:r>
            <a:r>
              <a:rPr lang="en-US" dirty="0">
                <a:solidFill>
                  <a:srgbClr val="7030A0"/>
                </a:solidFill>
                <a:latin typeface="Times" pitchFamily="18" charset="0"/>
              </a:rPr>
              <a:t>given value</a:t>
            </a:r>
            <a:r>
              <a:rPr lang="en-US" dirty="0">
                <a:latin typeface="Times" pitchFamily="18" charset="0"/>
              </a:rPr>
              <a:t>| = </a:t>
            </a:r>
            <a:r>
              <a:rPr lang="en-US" dirty="0">
                <a:solidFill>
                  <a:srgbClr val="0070C0"/>
                </a:solidFill>
                <a:latin typeface="Times" pitchFamily="18" charset="0"/>
              </a:rPr>
              <a:t>distance</a:t>
            </a:r>
          </a:p>
          <a:p>
            <a:r>
              <a:rPr lang="en-US" dirty="0" smtClean="0">
                <a:latin typeface="Times" pitchFamily="18" charset="0"/>
              </a:rPr>
              <a:t>The given value is 0 but we don’t need to write the equation as </a:t>
            </a:r>
            <a:r>
              <a:rPr lang="en-US" i="1" dirty="0" smtClean="0">
                <a:latin typeface="Times" pitchFamily="18" charset="0"/>
              </a:rPr>
              <a:t>|x</a:t>
            </a:r>
            <a:r>
              <a:rPr lang="en-US" dirty="0" smtClean="0">
                <a:latin typeface="Times" pitchFamily="18" charset="0"/>
              </a:rPr>
              <a:t> – 0| = 3.</a:t>
            </a:r>
            <a:endParaRPr lang="en-US" i="1" dirty="0">
              <a:latin typeface="Times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38700" y="2514600"/>
            <a:ext cx="41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3</a:t>
            </a:r>
            <a:endParaRPr lang="en-US" sz="32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2514600"/>
            <a:ext cx="41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391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Examples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|3</a:t>
            </a:r>
            <a:r>
              <a:rPr lang="en-US" i="1" dirty="0" smtClean="0">
                <a:latin typeface="Times" pitchFamily="18" charset="0"/>
              </a:rPr>
              <a:t>m</a:t>
            </a:r>
            <a:r>
              <a:rPr lang="en-US" dirty="0" smtClean="0">
                <a:latin typeface="Times" pitchFamily="18" charset="0"/>
              </a:rPr>
              <a:t> – 15| = 12</a:t>
            </a:r>
          </a:p>
          <a:p>
            <a:r>
              <a:rPr lang="en-US" dirty="0" smtClean="0">
                <a:latin typeface="Times" pitchFamily="18" charset="0"/>
              </a:rPr>
              <a:t>The values of </a:t>
            </a:r>
            <a:r>
              <a:rPr lang="en-US" dirty="0" smtClean="0">
                <a:solidFill>
                  <a:srgbClr val="FF0000"/>
                </a:solidFill>
                <a:latin typeface="Times" pitchFamily="18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m</a:t>
            </a:r>
            <a:r>
              <a:rPr lang="en-US" dirty="0" smtClean="0">
                <a:latin typeface="Times" pitchFamily="18" charset="0"/>
              </a:rPr>
              <a:t> are ___ steps from ___. </a:t>
            </a:r>
          </a:p>
          <a:p>
            <a:pPr marL="82296" indent="0" algn="ctr">
              <a:buNone/>
            </a:pPr>
            <a:endParaRPr lang="en-US" dirty="0" smtClean="0">
              <a:latin typeface="Times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" pitchFamily="18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m</a:t>
            </a:r>
            <a:r>
              <a:rPr lang="en-US" dirty="0" smtClean="0">
                <a:latin typeface="Times" pitchFamily="18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Times" pitchFamily="18" charset="0"/>
              </a:rPr>
              <a:t>27</a:t>
            </a:r>
            <a:r>
              <a:rPr lang="en-US" dirty="0" smtClean="0">
                <a:latin typeface="Times" pitchFamily="18" charset="0"/>
              </a:rPr>
              <a:t>  and  </a:t>
            </a:r>
            <a:r>
              <a:rPr lang="en-US" dirty="0" smtClean="0">
                <a:solidFill>
                  <a:srgbClr val="FF0000"/>
                </a:solidFill>
                <a:latin typeface="Times" pitchFamily="18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latin typeface="Times" pitchFamily="18" charset="0"/>
              </a:rPr>
              <a:t>m</a:t>
            </a:r>
            <a:r>
              <a:rPr lang="en-US" dirty="0" smtClean="0">
                <a:latin typeface="Times" pitchFamily="18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Times" pitchFamily="18" charset="0"/>
              </a:rPr>
              <a:t>3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i="1" dirty="0" smtClean="0">
                <a:latin typeface="Times" pitchFamily="18" charset="0"/>
              </a:rPr>
              <a:t>m =</a:t>
            </a:r>
            <a:r>
              <a:rPr lang="en-US" dirty="0" smtClean="0">
                <a:latin typeface="Times" pitchFamily="18" charset="0"/>
              </a:rPr>
              <a:t> 9  and  </a:t>
            </a:r>
            <a:r>
              <a:rPr lang="en-US" i="1" dirty="0" smtClean="0">
                <a:latin typeface="Times" pitchFamily="18" charset="0"/>
              </a:rPr>
              <a:t>m</a:t>
            </a:r>
            <a:r>
              <a:rPr lang="en-US" dirty="0" smtClean="0">
                <a:latin typeface="Times" pitchFamily="18" charset="0"/>
              </a:rPr>
              <a:t> = 1</a:t>
            </a:r>
            <a:endParaRPr lang="en-US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Thus the solution set </a:t>
            </a:r>
            <a:r>
              <a:rPr lang="en-US" dirty="0">
                <a:latin typeface="Times" pitchFamily="18" charset="0"/>
              </a:rPr>
              <a:t>for |3</a:t>
            </a:r>
            <a:r>
              <a:rPr lang="en-US" i="1" dirty="0">
                <a:latin typeface="Times" pitchFamily="18" charset="0"/>
              </a:rPr>
              <a:t>m</a:t>
            </a:r>
            <a:r>
              <a:rPr lang="en-US" dirty="0">
                <a:latin typeface="Times" pitchFamily="18" charset="0"/>
              </a:rPr>
              <a:t> – 15| = </a:t>
            </a:r>
            <a:r>
              <a:rPr lang="en-US" dirty="0" smtClean="0">
                <a:latin typeface="Times" pitchFamily="18" charset="0"/>
              </a:rPr>
              <a:t>12 is {</a:t>
            </a:r>
            <a:r>
              <a:rPr lang="en-US" i="1" dirty="0" smtClean="0">
                <a:latin typeface="Times" pitchFamily="18" charset="0"/>
              </a:rPr>
              <a:t>m</a:t>
            </a:r>
            <a:r>
              <a:rPr lang="en-US" dirty="0" smtClean="0">
                <a:latin typeface="Times" pitchFamily="18" charset="0"/>
              </a:rPr>
              <a:t> | </a:t>
            </a:r>
            <a:r>
              <a:rPr lang="en-US" i="1" dirty="0" smtClean="0">
                <a:latin typeface="Times" pitchFamily="18" charset="0"/>
              </a:rPr>
              <a:t>m</a:t>
            </a:r>
            <a:r>
              <a:rPr lang="en-US" dirty="0" smtClean="0">
                <a:latin typeface="Times" pitchFamily="18" charset="0"/>
              </a:rPr>
              <a:t> = 1, 9}.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1524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Use the generalized form of an absolute value equation to solve each problem.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00" y="2006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" pitchFamily="18" charset="0"/>
              </a:rPr>
              <a:t>15</a:t>
            </a:r>
            <a:endParaRPr lang="en-US" sz="3200" dirty="0">
              <a:solidFill>
                <a:srgbClr val="7030A0"/>
              </a:solidFill>
              <a:latin typeface="Times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8300" y="2006025"/>
            <a:ext cx="8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</a:rPr>
              <a:t>12</a:t>
            </a:r>
            <a:endParaRPr lang="en-US" sz="3200" dirty="0">
              <a:solidFill>
                <a:srgbClr val="0070C0"/>
              </a:solidFill>
              <a:latin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3852" y="2667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" pitchFamily="18" charset="0"/>
                <a:cs typeface="Times" pitchFamily="18" charset="0"/>
              </a:rPr>
              <a:t>15</a:t>
            </a:r>
            <a:r>
              <a:rPr lang="en-US" sz="3200" dirty="0" smtClean="0">
                <a:latin typeface="Times" pitchFamily="18" charset="0"/>
                <a:cs typeface="Times" pitchFamily="18" charset="0"/>
              </a:rPr>
              <a:t> ± </a:t>
            </a:r>
            <a:r>
              <a:rPr lang="en-US" sz="3200" dirty="0" smtClean="0">
                <a:solidFill>
                  <a:srgbClr val="0070C0"/>
                </a:solidFill>
                <a:latin typeface="Times" pitchFamily="18" charset="0"/>
                <a:cs typeface="Times" pitchFamily="18" charset="0"/>
              </a:rPr>
              <a:t>12 </a:t>
            </a:r>
            <a:r>
              <a:rPr lang="en-US" sz="3200" dirty="0" smtClean="0">
                <a:latin typeface="Times" pitchFamily="18" charset="0"/>
                <a:cs typeface="Times" pitchFamily="18" charset="0"/>
              </a:rPr>
              <a:t>= </a:t>
            </a:r>
            <a:r>
              <a:rPr lang="en-US" sz="3200" dirty="0" smtClean="0">
                <a:solidFill>
                  <a:srgbClr val="00B050"/>
                </a:solidFill>
                <a:latin typeface="Times" pitchFamily="18" charset="0"/>
                <a:cs typeface="Times" pitchFamily="18" charset="0"/>
              </a:rPr>
              <a:t>?</a:t>
            </a:r>
            <a:endParaRPr lang="en-US" sz="3200" dirty="0">
              <a:solidFill>
                <a:srgbClr val="00B050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uiExpand="1"/>
      <p:bldP spid="17" grpId="0" uiExpand="1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Examples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Solve: </a:t>
            </a:r>
            <a:r>
              <a:rPr lang="en-US" b="1" dirty="0" smtClean="0">
                <a:latin typeface="Times" pitchFamily="18" charset="0"/>
              </a:rPr>
              <a:t>2|5</a:t>
            </a:r>
            <a:r>
              <a:rPr lang="en-US" b="1" i="1" dirty="0" smtClean="0">
                <a:latin typeface="Times" pitchFamily="18" charset="0"/>
              </a:rPr>
              <a:t>h</a:t>
            </a:r>
            <a:r>
              <a:rPr lang="en-US" b="1" dirty="0" smtClean="0">
                <a:latin typeface="Times" pitchFamily="18" charset="0"/>
              </a:rPr>
              <a:t> + 10| - 7 = 1</a:t>
            </a:r>
          </a:p>
          <a:p>
            <a:r>
              <a:rPr lang="en-US" dirty="0" smtClean="0">
                <a:latin typeface="Times" pitchFamily="18" charset="0"/>
              </a:rPr>
              <a:t>Can we tell the distance here?</a:t>
            </a:r>
          </a:p>
          <a:p>
            <a:r>
              <a:rPr lang="en-US" dirty="0" smtClean="0">
                <a:latin typeface="Times" pitchFamily="18" charset="0"/>
              </a:rPr>
              <a:t>No, we must isolate the absolute value. </a:t>
            </a:r>
          </a:p>
          <a:p>
            <a:r>
              <a:rPr lang="en-US" dirty="0" smtClean="0">
                <a:latin typeface="Times" pitchFamily="18" charset="0"/>
              </a:rPr>
              <a:t>|</a:t>
            </a:r>
            <a:r>
              <a:rPr lang="en-US" dirty="0">
                <a:latin typeface="Times" pitchFamily="18" charset="0"/>
              </a:rPr>
              <a:t>5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>
                <a:latin typeface="Times" pitchFamily="18" charset="0"/>
              </a:rPr>
              <a:t> + 10| </a:t>
            </a:r>
            <a:r>
              <a:rPr lang="en-US" dirty="0" smtClean="0">
                <a:latin typeface="Times" pitchFamily="18" charset="0"/>
              </a:rPr>
              <a:t>= 4</a:t>
            </a:r>
            <a:endParaRPr lang="en-US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The values of 5</a:t>
            </a: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are ___ steps from ___. </a:t>
            </a:r>
          </a:p>
          <a:p>
            <a:r>
              <a:rPr lang="en-US" dirty="0" smtClean="0">
                <a:latin typeface="Times" pitchFamily="18" charset="0"/>
              </a:rPr>
              <a:t>-10 ± 4 = -6, -14</a:t>
            </a:r>
          </a:p>
          <a:p>
            <a:r>
              <a:rPr lang="en-US" dirty="0" smtClean="0">
                <a:latin typeface="Times" pitchFamily="18" charset="0"/>
              </a:rPr>
              <a:t>5</a:t>
            </a: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= -6  and  5</a:t>
            </a: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= -14</a:t>
            </a:r>
          </a:p>
          <a:p>
            <a:r>
              <a:rPr lang="en-US" b="1" dirty="0" smtClean="0">
                <a:latin typeface="Times" pitchFamily="18" charset="0"/>
              </a:rPr>
              <a:t>{</a:t>
            </a:r>
            <a:r>
              <a:rPr lang="en-US" b="1" i="1" dirty="0" smtClean="0">
                <a:latin typeface="Times" pitchFamily="18" charset="0"/>
              </a:rPr>
              <a:t>h</a:t>
            </a:r>
            <a:r>
              <a:rPr lang="en-US" b="1" dirty="0" smtClean="0">
                <a:latin typeface="Times" pitchFamily="18" charset="0"/>
              </a:rPr>
              <a:t> | </a:t>
            </a:r>
            <a:r>
              <a:rPr lang="en-US" b="1" i="1" dirty="0" smtClean="0">
                <a:latin typeface="Times" pitchFamily="18" charset="0"/>
              </a:rPr>
              <a:t>h</a:t>
            </a:r>
            <a:r>
              <a:rPr lang="en-US" b="1" dirty="0" smtClean="0">
                <a:latin typeface="Times" pitchFamily="18" charset="0"/>
              </a:rPr>
              <a:t> = -1.2, -2.8}</a:t>
            </a:r>
          </a:p>
          <a:p>
            <a:pPr marL="82296" indent="0">
              <a:buNone/>
            </a:pPr>
            <a:endParaRPr lang="en-US" dirty="0">
              <a:latin typeface="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524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Use the generalized form of an absolute value equation to solve each problem.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3060" y="3682425"/>
            <a:ext cx="58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4</a:t>
            </a:r>
            <a:endParaRPr lang="en-US" sz="3200" dirty="0">
              <a:latin typeface="Times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5026" y="3682425"/>
            <a:ext cx="845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-10</a:t>
            </a:r>
            <a:endParaRPr lang="en-US" sz="32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7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Examples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" pitchFamily="18" charset="0"/>
              </a:rPr>
              <a:t>2|5</a:t>
            </a:r>
            <a:r>
              <a:rPr lang="en-US" b="1" i="1" dirty="0" smtClean="0">
                <a:latin typeface="Times" pitchFamily="18" charset="0"/>
              </a:rPr>
              <a:t>h</a:t>
            </a:r>
            <a:r>
              <a:rPr lang="en-US" b="1" dirty="0" smtClean="0">
                <a:latin typeface="Times" pitchFamily="18" charset="0"/>
              </a:rPr>
              <a:t> + 10| - 7 = 1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 pitchFamily="18" charset="0"/>
              </a:rPr>
              <a:t>|</a:t>
            </a:r>
            <a:r>
              <a:rPr lang="en-US" dirty="0">
                <a:latin typeface="Times" pitchFamily="18" charset="0"/>
              </a:rPr>
              <a:t>5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>
                <a:latin typeface="Times" pitchFamily="18" charset="0"/>
              </a:rPr>
              <a:t> + 10| </a:t>
            </a:r>
            <a:r>
              <a:rPr lang="en-US" dirty="0" smtClean="0">
                <a:latin typeface="Times" pitchFamily="18" charset="0"/>
              </a:rPr>
              <a:t>= 4</a:t>
            </a:r>
            <a:endParaRPr lang="en-US" dirty="0">
              <a:latin typeface="Times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 pitchFamily="18" charset="0"/>
              </a:rPr>
              <a:t>The distance is 4, so </a:t>
            </a:r>
            <a:r>
              <a:rPr lang="en-US" dirty="0">
                <a:latin typeface="Times" pitchFamily="18" charset="0"/>
              </a:rPr>
              <a:t>5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>
                <a:latin typeface="Times" pitchFamily="18" charset="0"/>
              </a:rPr>
              <a:t> + </a:t>
            </a:r>
            <a:r>
              <a:rPr lang="en-US" dirty="0" smtClean="0">
                <a:latin typeface="Times" pitchFamily="18" charset="0"/>
              </a:rPr>
              <a:t>10 = ±4</a:t>
            </a:r>
          </a:p>
          <a:p>
            <a:pPr marL="82296" indent="0" algn="ctr">
              <a:buNone/>
            </a:pPr>
            <a:r>
              <a:rPr lang="en-US" dirty="0">
                <a:latin typeface="Times" pitchFamily="18" charset="0"/>
              </a:rPr>
              <a:t>5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>
                <a:latin typeface="Times" pitchFamily="18" charset="0"/>
              </a:rPr>
              <a:t> + 10 = </a:t>
            </a:r>
            <a:r>
              <a:rPr lang="en-US" dirty="0" smtClean="0">
                <a:latin typeface="Times" pitchFamily="18" charset="0"/>
              </a:rPr>
              <a:t>4   or   5</a:t>
            </a: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+ 10 = </a:t>
            </a:r>
            <a:r>
              <a:rPr lang="en-US" dirty="0" smtClean="0">
                <a:latin typeface="Times" pitchFamily="18" charset="0"/>
              </a:rPr>
              <a:t>-4</a:t>
            </a:r>
            <a:endParaRPr lang="en-US" dirty="0">
              <a:latin typeface="Times" pitchFamily="18" charset="0"/>
            </a:endParaRPr>
          </a:p>
          <a:p>
            <a:pPr marL="82296" indent="0" algn="ctr">
              <a:buNone/>
            </a:pPr>
            <a:r>
              <a:rPr lang="en-US" dirty="0" smtClean="0">
                <a:latin typeface="Times" pitchFamily="18" charset="0"/>
              </a:rPr>
              <a:t>5</a:t>
            </a: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= -6   or   5</a:t>
            </a: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= -14</a:t>
            </a:r>
          </a:p>
          <a:p>
            <a:pPr marL="82296" indent="0" algn="ctr">
              <a:buNone/>
            </a:pP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= -6/5   or   </a:t>
            </a: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= -14/5</a:t>
            </a:r>
          </a:p>
          <a:p>
            <a:pPr marL="82296" indent="0" algn="ctr">
              <a:buNone/>
            </a:pP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= -1.2   or   </a:t>
            </a:r>
            <a:r>
              <a:rPr lang="en-US" i="1" dirty="0" smtClean="0">
                <a:latin typeface="Times" pitchFamily="18" charset="0"/>
              </a:rPr>
              <a:t>h</a:t>
            </a:r>
            <a:r>
              <a:rPr lang="en-US" dirty="0" smtClean="0">
                <a:latin typeface="Times" pitchFamily="18" charset="0"/>
              </a:rPr>
              <a:t> = -2.8  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{</a:t>
            </a:r>
            <a:r>
              <a:rPr lang="en-US" b="1" i="1" dirty="0" smtClean="0">
                <a:latin typeface="Times" pitchFamily="18" charset="0"/>
              </a:rPr>
              <a:t>h</a:t>
            </a:r>
            <a:r>
              <a:rPr lang="en-US" b="1" dirty="0" smtClean="0">
                <a:latin typeface="Times" pitchFamily="18" charset="0"/>
              </a:rPr>
              <a:t> | </a:t>
            </a:r>
            <a:r>
              <a:rPr lang="en-US" b="1" i="1" dirty="0" smtClean="0">
                <a:latin typeface="Times" pitchFamily="18" charset="0"/>
              </a:rPr>
              <a:t>h</a:t>
            </a:r>
            <a:r>
              <a:rPr lang="en-US" b="1" dirty="0" smtClean="0">
                <a:latin typeface="Times" pitchFamily="18" charset="0"/>
              </a:rPr>
              <a:t> = -1.2, -2.8}</a:t>
            </a:r>
          </a:p>
          <a:p>
            <a:pPr marL="82296" indent="0">
              <a:buNone/>
            </a:pPr>
            <a:endParaRPr lang="en-US" dirty="0">
              <a:latin typeface="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3810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" pitchFamily="18" charset="0"/>
              </a:rPr>
              <a:t>You can still solve using straight Algebra</a:t>
            </a:r>
            <a:r>
              <a:rPr lang="en-US" sz="2800" dirty="0" smtClean="0">
                <a:latin typeface="Times" pitchFamily="18" charset="0"/>
              </a:rPr>
              <a:t>. </a:t>
            </a:r>
            <a:endParaRPr lang="en-US" sz="28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6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One more method… graphing! 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Solve </a:t>
            </a:r>
            <a:r>
              <a:rPr lang="en-US" b="1" dirty="0" smtClean="0">
                <a:latin typeface="Times" pitchFamily="18" charset="0"/>
              </a:rPr>
              <a:t>|2</a:t>
            </a:r>
            <a:r>
              <a:rPr lang="en-US" b="1" i="1" dirty="0" smtClean="0">
                <a:latin typeface="Times" pitchFamily="18" charset="0"/>
              </a:rPr>
              <a:t>x</a:t>
            </a:r>
            <a:r>
              <a:rPr lang="en-US" b="1" dirty="0" smtClean="0">
                <a:latin typeface="Times" pitchFamily="18" charset="0"/>
              </a:rPr>
              <a:t> - 3| = 5</a:t>
            </a:r>
          </a:p>
          <a:p>
            <a:endParaRPr lang="en-US" b="1" dirty="0" smtClean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{</a:t>
            </a: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| </a:t>
            </a:r>
            <a:r>
              <a:rPr lang="en-US" i="1" dirty="0" smtClean="0">
                <a:latin typeface="Times" pitchFamily="18" charset="0"/>
              </a:rPr>
              <a:t>x</a:t>
            </a:r>
            <a:r>
              <a:rPr lang="en-US" dirty="0" smtClean="0">
                <a:latin typeface="Times" pitchFamily="18" charset="0"/>
              </a:rPr>
              <a:t> = 4, -1}</a:t>
            </a:r>
          </a:p>
          <a:p>
            <a:endParaRPr lang="en-US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Let’s explore how the graphing calculator can help us determine this solution.  </a:t>
            </a:r>
            <a:endParaRPr lang="en-US" i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9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" pitchFamily="18" charset="0"/>
              </a:rPr>
              <a:t>If </a:t>
            </a:r>
            <a:r>
              <a:rPr lang="en-US" b="1" dirty="0" smtClean="0">
                <a:latin typeface="Times" pitchFamily="18" charset="0"/>
              </a:rPr>
              <a:t>|</a:t>
            </a:r>
            <a:r>
              <a:rPr lang="en-US" b="1" i="1" dirty="0" smtClean="0">
                <a:latin typeface="Times" pitchFamily="18" charset="0"/>
              </a:rPr>
              <a:t>a</a:t>
            </a:r>
            <a:r>
              <a:rPr lang="en-US" b="1" dirty="0" smtClean="0">
                <a:latin typeface="Times" pitchFamily="18" charset="0"/>
              </a:rPr>
              <a:t> + 1| = 8</a:t>
            </a:r>
            <a:r>
              <a:rPr lang="en-US" dirty="0" smtClean="0">
                <a:latin typeface="Times" pitchFamily="18" charset="0"/>
              </a:rPr>
              <a:t>, what do you know about     </a:t>
            </a:r>
            <a:r>
              <a:rPr lang="en-US" b="1" i="1" dirty="0" smtClean="0">
                <a:latin typeface="Times" pitchFamily="18" charset="0"/>
              </a:rPr>
              <a:t>a</a:t>
            </a:r>
            <a:r>
              <a:rPr lang="en-US" b="1" dirty="0" smtClean="0">
                <a:latin typeface="Times" pitchFamily="18" charset="0"/>
              </a:rPr>
              <a:t> + 1</a:t>
            </a:r>
            <a:r>
              <a:rPr lang="en-US" dirty="0" smtClean="0">
                <a:latin typeface="Times" pitchFamily="18" charset="0"/>
              </a:rPr>
              <a:t>? </a:t>
            </a:r>
          </a:p>
          <a:p>
            <a:r>
              <a:rPr lang="en-US" b="1" i="1" dirty="0">
                <a:latin typeface="Times" pitchFamily="18" charset="0"/>
              </a:rPr>
              <a:t>a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+ 1</a:t>
            </a:r>
            <a:r>
              <a:rPr lang="en-US" dirty="0" smtClean="0">
                <a:latin typeface="Times" pitchFamily="18" charset="0"/>
              </a:rPr>
              <a:t> is </a:t>
            </a:r>
            <a:r>
              <a:rPr lang="en-US" b="1" dirty="0" smtClean="0">
                <a:latin typeface="Times" pitchFamily="18" charset="0"/>
              </a:rPr>
              <a:t>8</a:t>
            </a:r>
            <a:r>
              <a:rPr lang="en-US" dirty="0" smtClean="0">
                <a:latin typeface="Times" pitchFamily="18" charset="0"/>
              </a:rPr>
              <a:t> steps from zero. </a:t>
            </a:r>
          </a:p>
          <a:p>
            <a:r>
              <a:rPr lang="en-US" dirty="0" smtClean="0">
                <a:latin typeface="Times" pitchFamily="18" charset="0"/>
              </a:rPr>
              <a:t>If </a:t>
            </a:r>
            <a:r>
              <a:rPr lang="en-US" b="1" i="1" dirty="0">
                <a:latin typeface="Times" pitchFamily="18" charset="0"/>
              </a:rPr>
              <a:t>a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+ 1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is </a:t>
            </a:r>
            <a:r>
              <a:rPr lang="en-US" b="1" dirty="0">
                <a:latin typeface="Times" pitchFamily="18" charset="0"/>
              </a:rPr>
              <a:t>8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steps from zero, what could the value of </a:t>
            </a:r>
            <a:r>
              <a:rPr lang="en-US" b="1" i="1" dirty="0" smtClean="0">
                <a:latin typeface="Times" pitchFamily="18" charset="0"/>
              </a:rPr>
              <a:t>a + </a:t>
            </a:r>
            <a:r>
              <a:rPr lang="en-US" b="1" dirty="0" smtClean="0">
                <a:latin typeface="Times" pitchFamily="18" charset="0"/>
              </a:rPr>
              <a:t>1 </a:t>
            </a:r>
            <a:r>
              <a:rPr lang="en-US" dirty="0" smtClean="0">
                <a:latin typeface="Times" pitchFamily="18" charset="0"/>
              </a:rPr>
              <a:t>be?</a:t>
            </a:r>
          </a:p>
          <a:p>
            <a:r>
              <a:rPr lang="en-US" b="1" i="1" dirty="0">
                <a:latin typeface="Times" pitchFamily="18" charset="0"/>
              </a:rPr>
              <a:t>a</a:t>
            </a:r>
            <a:r>
              <a:rPr lang="en-US" b="1" dirty="0">
                <a:latin typeface="Times" pitchFamily="18" charset="0"/>
              </a:rPr>
              <a:t> + 1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=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±</a:t>
            </a:r>
            <a:r>
              <a:rPr lang="en-US" b="1" dirty="0" smtClean="0">
                <a:latin typeface="Times" pitchFamily="18" charset="0"/>
              </a:rPr>
              <a:t>8</a:t>
            </a:r>
            <a:endParaRPr lang="en-US" dirty="0" smtClean="0">
              <a:latin typeface="Times" pitchFamily="18" charset="0"/>
            </a:endParaRPr>
          </a:p>
          <a:p>
            <a:r>
              <a:rPr lang="en-US" b="1" i="1" dirty="0">
                <a:latin typeface="Times" pitchFamily="18" charset="0"/>
              </a:rPr>
              <a:t>a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+ 1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=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8 	</a:t>
            </a:r>
            <a:r>
              <a:rPr lang="en-US" dirty="0" smtClean="0">
                <a:latin typeface="Times" pitchFamily="18" charset="0"/>
              </a:rPr>
              <a:t>or</a:t>
            </a:r>
            <a:r>
              <a:rPr lang="en-US" b="1" dirty="0" smtClean="0">
                <a:latin typeface="Times" pitchFamily="18" charset="0"/>
              </a:rPr>
              <a:t> 	  </a:t>
            </a:r>
            <a:r>
              <a:rPr lang="en-US" b="1" i="1" dirty="0" smtClean="0">
                <a:latin typeface="Times" pitchFamily="18" charset="0"/>
              </a:rPr>
              <a:t>a</a:t>
            </a:r>
            <a:r>
              <a:rPr lang="en-US" b="1" dirty="0" smtClean="0">
                <a:latin typeface="Times" pitchFamily="18" charset="0"/>
              </a:rPr>
              <a:t> + 1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=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sz="4000" baseline="30000" dirty="0" smtClean="0">
                <a:latin typeface="Times" pitchFamily="18" charset="0"/>
              </a:rPr>
              <a:t>-</a:t>
            </a:r>
            <a:r>
              <a:rPr lang="en-US" b="1" dirty="0" smtClean="0">
                <a:latin typeface="Times" pitchFamily="18" charset="0"/>
              </a:rPr>
              <a:t>8</a:t>
            </a:r>
            <a:r>
              <a:rPr lang="en-US" dirty="0" smtClean="0">
                <a:latin typeface="Times" pitchFamily="18" charset="0"/>
              </a:rPr>
              <a:t> </a:t>
            </a:r>
          </a:p>
          <a:p>
            <a:pPr marL="82296" indent="0" algn="ctr">
              <a:buNone/>
            </a:pPr>
            <a:r>
              <a:rPr lang="en-US" sz="2400" dirty="0" smtClean="0">
                <a:latin typeface="Times" pitchFamily="18" charset="0"/>
              </a:rPr>
              <a:t>Solve these two equations…</a:t>
            </a:r>
          </a:p>
          <a:p>
            <a:r>
              <a:rPr lang="en-US" dirty="0" smtClean="0">
                <a:latin typeface="Times" pitchFamily="18" charset="0"/>
              </a:rPr>
              <a:t>Thus </a:t>
            </a:r>
            <a:r>
              <a:rPr lang="en-US" i="1" dirty="0" smtClean="0">
                <a:latin typeface="Times" pitchFamily="18" charset="0"/>
              </a:rPr>
              <a:t>a</a:t>
            </a:r>
            <a:r>
              <a:rPr lang="en-US" dirty="0" smtClean="0">
                <a:latin typeface="Times" pitchFamily="18" charset="0"/>
              </a:rPr>
              <a:t> =</a:t>
            </a:r>
          </a:p>
          <a:p>
            <a:r>
              <a:rPr lang="en-US" sz="2800" dirty="0" smtClean="0">
                <a:latin typeface="Times" pitchFamily="18" charset="0"/>
              </a:rPr>
              <a:t>Be sure to always check your solutions!</a:t>
            </a:r>
          </a:p>
          <a:p>
            <a:r>
              <a:rPr lang="en-US" sz="2800" dirty="0">
                <a:latin typeface="Times" pitchFamily="18" charset="0"/>
              </a:rPr>
              <a:t>So if </a:t>
            </a:r>
            <a:r>
              <a:rPr lang="en-US" sz="2800" b="1" dirty="0">
                <a:latin typeface="Times" pitchFamily="18" charset="0"/>
              </a:rPr>
              <a:t>|</a:t>
            </a:r>
            <a:r>
              <a:rPr lang="en-US" sz="2800" b="1" i="1" dirty="0">
                <a:latin typeface="Times" pitchFamily="18" charset="0"/>
              </a:rPr>
              <a:t>a</a:t>
            </a:r>
            <a:r>
              <a:rPr lang="en-US" sz="2800" b="1" dirty="0">
                <a:latin typeface="Times" pitchFamily="18" charset="0"/>
              </a:rPr>
              <a:t> + 1| = 8 </a:t>
            </a:r>
            <a:r>
              <a:rPr lang="en-US" sz="2800" dirty="0">
                <a:latin typeface="Times" pitchFamily="18" charset="0"/>
              </a:rPr>
              <a:t>then </a:t>
            </a:r>
            <a:r>
              <a:rPr lang="en-US" sz="2800" b="1" dirty="0">
                <a:latin typeface="Times" pitchFamily="18" charset="0"/>
              </a:rPr>
              <a:t>{</a:t>
            </a:r>
            <a:r>
              <a:rPr lang="en-US" sz="2800" b="1" i="1" dirty="0">
                <a:latin typeface="Times" pitchFamily="18" charset="0"/>
              </a:rPr>
              <a:t>a</a:t>
            </a:r>
            <a:r>
              <a:rPr lang="en-US" sz="2800" b="1" dirty="0">
                <a:latin typeface="Times" pitchFamily="18" charset="0"/>
              </a:rPr>
              <a:t> | </a:t>
            </a:r>
            <a:r>
              <a:rPr lang="en-US" sz="2800" b="1" i="1" dirty="0">
                <a:latin typeface="Times" pitchFamily="18" charset="0"/>
              </a:rPr>
              <a:t>a</a:t>
            </a:r>
            <a:r>
              <a:rPr lang="en-US" sz="2800" b="1" dirty="0">
                <a:latin typeface="Times" pitchFamily="18" charset="0"/>
              </a:rPr>
              <a:t> = 7, -9}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5105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" pitchFamily="18" charset="0"/>
              </a:rPr>
              <a:t>7 or </a:t>
            </a:r>
            <a:r>
              <a:rPr lang="en-US" sz="3200" i="1" dirty="0" smtClean="0">
                <a:latin typeface="Times" pitchFamily="18" charset="0"/>
              </a:rPr>
              <a:t>a = </a:t>
            </a:r>
            <a:r>
              <a:rPr lang="en-US" sz="3200" dirty="0" smtClean="0">
                <a:latin typeface="Times" pitchFamily="18" charset="0"/>
              </a:rPr>
              <a:t>-9</a:t>
            </a:r>
            <a:endParaRPr lang="en-US" sz="3200" dirty="0">
              <a:latin typeface="Times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62100" y="3237857"/>
            <a:ext cx="6781800" cy="1815882"/>
            <a:chOff x="1600200" y="2743200"/>
            <a:chExt cx="6781800" cy="1815882"/>
          </a:xfrm>
        </p:grpSpPr>
        <p:sp>
          <p:nvSpPr>
            <p:cNvPr id="6" name="TextBox 5"/>
            <p:cNvSpPr txBox="1"/>
            <p:nvPr/>
          </p:nvSpPr>
          <p:spPr>
            <a:xfrm>
              <a:off x="1600200" y="2743200"/>
              <a:ext cx="6781800" cy="181588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" pitchFamily="18" charset="0"/>
                </a:rPr>
                <a:t>Check: |</a:t>
              </a:r>
              <a:r>
                <a:rPr lang="en-US" sz="2800" i="1" dirty="0" smtClean="0">
                  <a:latin typeface="Times" pitchFamily="18" charset="0"/>
                </a:rPr>
                <a:t>a</a:t>
              </a:r>
              <a:r>
                <a:rPr lang="en-US" sz="2800" dirty="0" smtClean="0">
                  <a:latin typeface="Times" pitchFamily="18" charset="0"/>
                </a:rPr>
                <a:t> + 1| = 8</a:t>
              </a:r>
            </a:p>
            <a:p>
              <a:pPr algn="ctr"/>
              <a:r>
                <a:rPr lang="en-US" sz="2800" dirty="0" smtClean="0">
                  <a:latin typeface="Times" pitchFamily="18" charset="0"/>
                </a:rPr>
                <a:t>|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7</a:t>
              </a:r>
              <a:r>
                <a:rPr lang="en-US" sz="2800" dirty="0" smtClean="0">
                  <a:latin typeface="Times" pitchFamily="18" charset="0"/>
                </a:rPr>
                <a:t> + 1| = 8     |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-9 </a:t>
              </a:r>
              <a:r>
                <a:rPr lang="en-US" sz="2800" dirty="0" smtClean="0">
                  <a:latin typeface="Times" pitchFamily="18" charset="0"/>
                </a:rPr>
                <a:t>+ 1| = 8</a:t>
              </a:r>
            </a:p>
            <a:p>
              <a:r>
                <a:rPr lang="en-US" sz="2800" dirty="0" smtClean="0">
                  <a:latin typeface="Times" pitchFamily="18" charset="0"/>
                </a:rPr>
                <a:t>               |8| = 8           |-8| = 8</a:t>
              </a:r>
            </a:p>
            <a:p>
              <a:r>
                <a:rPr lang="en-US" sz="2800" dirty="0" smtClean="0">
                  <a:latin typeface="Times" pitchFamily="18" charset="0"/>
                </a:rPr>
                <a:t>                 8 = 8              8 = 8</a:t>
              </a:r>
              <a:endParaRPr lang="en-US" sz="2800" dirty="0">
                <a:latin typeface="Times" pitchFamily="18" charset="0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114800" y="4191000"/>
              <a:ext cx="498662" cy="228600"/>
              <a:chOff x="1824" y="3168"/>
              <a:chExt cx="336" cy="192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6019800" y="4191000"/>
              <a:ext cx="498662" cy="228600"/>
              <a:chOff x="1824" y="3168"/>
              <a:chExt cx="336" cy="192"/>
            </a:xfrm>
          </p:grpSpPr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173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Solve by Graphing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Graph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= |2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- 3|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= 5 using your graphing calculator.  </a:t>
            </a:r>
            <a:r>
              <a:rPr lang="en-US" sz="2000" dirty="0" smtClean="0"/>
              <a:t>(See the next slides for directions.)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My window: x-min: -4, x-max: 6; y-min: -3, y-max 7; all scales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/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40" y="2514600"/>
            <a:ext cx="636045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0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Graphing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Casio Directions</a:t>
            </a:r>
          </a:p>
          <a:p>
            <a:pPr lvl="1"/>
            <a:r>
              <a:rPr lang="en-US" dirty="0" smtClean="0"/>
              <a:t>Main Menu – Select Graph (5) </a:t>
            </a:r>
          </a:p>
          <a:p>
            <a:pPr lvl="1"/>
            <a:r>
              <a:rPr lang="en-US" dirty="0" smtClean="0"/>
              <a:t>Delete any equations already in the graph menu (DEL (F2), Yes (F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To find the absolute value function: hit the OPTN button.  Choose NUM (F5) then Abs (F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).  </a:t>
            </a:r>
          </a:p>
          <a:p>
            <a:pPr lvl="1"/>
            <a:r>
              <a:rPr lang="en-US" dirty="0" smtClean="0"/>
              <a:t>To graph the functions hit DRAW (F6) or EXE.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"/>
            <a:ext cx="37719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4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Graphing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 Directions</a:t>
            </a:r>
          </a:p>
          <a:p>
            <a:pPr lvl="1"/>
            <a:r>
              <a:rPr lang="en-US" dirty="0" smtClean="0"/>
              <a:t>Hit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= button </a:t>
            </a:r>
            <a:endParaRPr lang="en-US" dirty="0"/>
          </a:p>
          <a:p>
            <a:pPr lvl="1"/>
            <a:r>
              <a:rPr lang="en-US" dirty="0"/>
              <a:t>Delete any equations already in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= menu by putting the cursor on it and hitting CLEAR.</a:t>
            </a:r>
            <a:endParaRPr lang="en-US" dirty="0"/>
          </a:p>
          <a:p>
            <a:pPr lvl="1"/>
            <a:r>
              <a:rPr lang="en-US" dirty="0"/>
              <a:t>To find the absolute value function: hit the </a:t>
            </a:r>
            <a:r>
              <a:rPr lang="en-US" dirty="0" smtClean="0"/>
              <a:t>MATH button.  Use your arrow buttons to highlight </a:t>
            </a:r>
            <a:r>
              <a:rPr lang="en-US" dirty="0"/>
              <a:t>NUM </a:t>
            </a:r>
            <a:r>
              <a:rPr lang="en-US" dirty="0" smtClean="0"/>
              <a:t>then select #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: abs( .  </a:t>
            </a:r>
          </a:p>
          <a:p>
            <a:pPr lvl="1"/>
            <a:r>
              <a:rPr lang="en-US" dirty="0" smtClean="0"/>
              <a:t>Hit the GRAPH button to graph the functions.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7652"/>
            <a:ext cx="3581400" cy="236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Graphing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515650" cy="502920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" pitchFamily="18" charset="0"/>
            </a:endParaRPr>
          </a:p>
          <a:p>
            <a:endParaRPr lang="en-US" dirty="0">
              <a:latin typeface="Times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" pitchFamily="18" charset="0"/>
            </a:endParaRPr>
          </a:p>
          <a:p>
            <a:r>
              <a:rPr lang="en-US" sz="2800" dirty="0" smtClean="0">
                <a:latin typeface="Times" pitchFamily="18" charset="0"/>
              </a:rPr>
              <a:t>Based on our graph, what could be the solutions to:  |2</a:t>
            </a:r>
            <a:r>
              <a:rPr lang="en-US" sz="2800" i="1" dirty="0" smtClean="0">
                <a:latin typeface="Times" pitchFamily="18" charset="0"/>
              </a:rPr>
              <a:t>x</a:t>
            </a:r>
            <a:r>
              <a:rPr lang="en-US" sz="2800" dirty="0" smtClean="0">
                <a:latin typeface="Times" pitchFamily="18" charset="0"/>
              </a:rPr>
              <a:t> - 3| = 5 ?</a:t>
            </a:r>
          </a:p>
          <a:p>
            <a:r>
              <a:rPr lang="en-US" sz="2800" dirty="0" smtClean="0">
                <a:latin typeface="Times" pitchFamily="18" charset="0"/>
              </a:rPr>
              <a:t>We want to know where the two graphs are equal, so we are looking for their intersection. </a:t>
            </a:r>
          </a:p>
          <a:p>
            <a:r>
              <a:rPr lang="en-US" sz="2800" i="1" dirty="0">
                <a:latin typeface="Times" pitchFamily="18" charset="0"/>
              </a:rPr>
              <a:t>x</a:t>
            </a:r>
            <a:r>
              <a:rPr lang="en-US" sz="2800" dirty="0" smtClean="0">
                <a:latin typeface="Times" pitchFamily="18" charset="0"/>
              </a:rPr>
              <a:t> = -1, 4</a:t>
            </a:r>
            <a:endParaRPr lang="en-US" sz="2000" i="1" dirty="0" smtClean="0">
              <a:latin typeface="Times" pitchFamily="18" charset="0"/>
            </a:endParaRPr>
          </a:p>
          <a:p>
            <a:pPr marL="82296" indent="0">
              <a:buNone/>
            </a:pPr>
            <a:endParaRPr lang="en-US" sz="2000" dirty="0" smtClean="0">
              <a:latin typeface="Times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170873"/>
            <a:ext cx="5141259" cy="264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257800" y="6858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772400" y="6858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8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Graphing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515650" cy="5029200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>
                <a:latin typeface="Times" pitchFamily="18" charset="0"/>
              </a:rPr>
              <a:t>Verify that </a:t>
            </a:r>
            <a:r>
              <a:rPr lang="en-US" sz="3200" b="1" dirty="0">
                <a:latin typeface="Times" pitchFamily="18" charset="0"/>
              </a:rPr>
              <a:t>{</a:t>
            </a:r>
            <a:r>
              <a:rPr lang="en-US" sz="3200" b="1" i="1" dirty="0">
                <a:latin typeface="Times" pitchFamily="18" charset="0"/>
              </a:rPr>
              <a:t>g</a:t>
            </a:r>
            <a:r>
              <a:rPr lang="en-US" sz="3200" b="1" dirty="0">
                <a:latin typeface="Times" pitchFamily="18" charset="0"/>
              </a:rPr>
              <a:t> | </a:t>
            </a:r>
            <a:r>
              <a:rPr lang="en-US" sz="3200" b="1" i="1" dirty="0">
                <a:latin typeface="Times" pitchFamily="18" charset="0"/>
              </a:rPr>
              <a:t>g</a:t>
            </a:r>
            <a:r>
              <a:rPr lang="en-US" sz="3200" b="1" dirty="0">
                <a:latin typeface="Times" pitchFamily="18" charset="0"/>
              </a:rPr>
              <a:t> = 13, -7</a:t>
            </a:r>
            <a:r>
              <a:rPr lang="en-US" sz="3200" b="1" dirty="0" smtClean="0">
                <a:latin typeface="Times" pitchFamily="18" charset="0"/>
              </a:rPr>
              <a:t>}</a:t>
            </a:r>
            <a:r>
              <a:rPr lang="en-US" sz="3200" dirty="0">
                <a:latin typeface="Times" pitchFamily="18" charset="0"/>
              </a:rPr>
              <a:t> </a:t>
            </a:r>
            <a:r>
              <a:rPr lang="en-US" sz="3200" dirty="0" smtClean="0">
                <a:latin typeface="Times" pitchFamily="18" charset="0"/>
              </a:rPr>
              <a:t>are solutions to </a:t>
            </a:r>
            <a:r>
              <a:rPr lang="en-US" sz="3200" b="1" i="1" dirty="0" smtClean="0">
                <a:latin typeface="Times" pitchFamily="18" charset="0"/>
              </a:rPr>
              <a:t>|g</a:t>
            </a:r>
            <a:r>
              <a:rPr lang="en-US" sz="3200" b="1" dirty="0" smtClean="0">
                <a:latin typeface="Times" pitchFamily="18" charset="0"/>
              </a:rPr>
              <a:t> - 3</a:t>
            </a:r>
            <a:r>
              <a:rPr lang="en-US" sz="3200" b="1" i="1" dirty="0" smtClean="0">
                <a:latin typeface="Times" pitchFamily="18" charset="0"/>
              </a:rPr>
              <a:t>| =</a:t>
            </a:r>
            <a:r>
              <a:rPr lang="en-US" sz="3200" b="1" dirty="0" smtClean="0">
                <a:latin typeface="Times" pitchFamily="18" charset="0"/>
              </a:rPr>
              <a:t> 10</a:t>
            </a:r>
            <a:r>
              <a:rPr lang="en-US" sz="3200" dirty="0" smtClean="0">
                <a:latin typeface="Times" pitchFamily="18" charset="0"/>
              </a:rPr>
              <a:t> by using the graph.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>
                <a:latin typeface="Times" pitchFamily="18" charset="0"/>
              </a:rPr>
              <a:t>What are the two equations you need to graph?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b="1" i="1" dirty="0" smtClean="0">
                <a:latin typeface="Times" pitchFamily="18" charset="0"/>
              </a:rPr>
              <a:t>y = |g</a:t>
            </a:r>
            <a:r>
              <a:rPr lang="en-US" sz="3200" b="1" dirty="0" smtClean="0">
                <a:latin typeface="Times" pitchFamily="18" charset="0"/>
              </a:rPr>
              <a:t> - 3</a:t>
            </a:r>
            <a:r>
              <a:rPr lang="en-US" sz="3200" b="1" i="1" dirty="0" smtClean="0">
                <a:latin typeface="Times" pitchFamily="18" charset="0"/>
              </a:rPr>
              <a:t>|</a:t>
            </a:r>
            <a:r>
              <a:rPr lang="en-US" sz="3200" dirty="0" smtClean="0">
                <a:latin typeface="Times" pitchFamily="18" charset="0"/>
              </a:rPr>
              <a:t> and </a:t>
            </a:r>
            <a:r>
              <a:rPr lang="en-US" sz="3200" b="1" i="1" dirty="0" smtClean="0">
                <a:latin typeface="Times" pitchFamily="18" charset="0"/>
              </a:rPr>
              <a:t>y</a:t>
            </a:r>
            <a:r>
              <a:rPr lang="en-US" sz="3200" b="1" dirty="0" smtClean="0">
                <a:latin typeface="Times" pitchFamily="18" charset="0"/>
              </a:rPr>
              <a:t> = 10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3200" b="1" dirty="0">
              <a:latin typeface="Times" pitchFamily="18" charset="0"/>
            </a:endParaRPr>
          </a:p>
          <a:p>
            <a:pPr marL="82296" indent="0">
              <a:buNone/>
            </a:pPr>
            <a:endParaRPr lang="en-US" sz="2400" dirty="0" smtClean="0">
              <a:latin typeface="Times" pitchFamily="18" charset="0"/>
            </a:endParaRPr>
          </a:p>
          <a:p>
            <a:pPr marL="82296" indent="0">
              <a:buNone/>
            </a:pPr>
            <a:endParaRPr lang="en-US" sz="2000" dirty="0" smtClean="0">
              <a:latin typeface="Times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4800"/>
            <a:ext cx="4622426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4495800" y="44958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305800" y="44958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" pitchFamily="18" charset="0"/>
              </a:rPr>
              <a:t>If </a:t>
            </a:r>
            <a:r>
              <a:rPr lang="en-US" b="1" dirty="0" smtClean="0">
                <a:latin typeface="Times" pitchFamily="18" charset="0"/>
              </a:rPr>
              <a:t>|</a:t>
            </a:r>
            <a:r>
              <a:rPr lang="en-US" b="1" i="1" dirty="0" smtClean="0">
                <a:latin typeface="Times" pitchFamily="18" charset="0"/>
              </a:rPr>
              <a:t>g </a:t>
            </a:r>
            <a:r>
              <a:rPr lang="en-US" b="1" dirty="0" smtClean="0">
                <a:latin typeface="Times" pitchFamily="18" charset="0"/>
              </a:rPr>
              <a:t>- 3| = </a:t>
            </a:r>
            <a:r>
              <a:rPr lang="en-US" b="1" dirty="0">
                <a:latin typeface="Times" pitchFamily="18" charset="0"/>
              </a:rPr>
              <a:t>1</a:t>
            </a:r>
            <a:r>
              <a:rPr lang="en-US" b="1" dirty="0" smtClean="0">
                <a:latin typeface="Times" pitchFamily="18" charset="0"/>
              </a:rPr>
              <a:t>0</a:t>
            </a:r>
            <a:r>
              <a:rPr lang="en-US" dirty="0" smtClean="0">
                <a:latin typeface="Times" pitchFamily="18" charset="0"/>
              </a:rPr>
              <a:t>, what do you know about         </a:t>
            </a:r>
            <a:r>
              <a:rPr lang="en-US" b="1" i="1" dirty="0" smtClean="0">
                <a:latin typeface="Times" pitchFamily="18" charset="0"/>
              </a:rPr>
              <a:t>g</a:t>
            </a:r>
            <a:r>
              <a:rPr lang="en-US" b="1" dirty="0" smtClean="0">
                <a:latin typeface="Times" pitchFamily="18" charset="0"/>
              </a:rPr>
              <a:t> - 3</a:t>
            </a:r>
            <a:r>
              <a:rPr lang="en-US" dirty="0" smtClean="0">
                <a:latin typeface="Times" pitchFamily="18" charset="0"/>
              </a:rPr>
              <a:t>?</a:t>
            </a:r>
          </a:p>
          <a:p>
            <a:r>
              <a:rPr lang="en-US" b="1" i="1" dirty="0">
                <a:latin typeface="Times" pitchFamily="18" charset="0"/>
              </a:rPr>
              <a:t>g</a:t>
            </a:r>
            <a:r>
              <a:rPr lang="en-US" b="1" dirty="0">
                <a:latin typeface="Times" pitchFamily="18" charset="0"/>
              </a:rPr>
              <a:t> - 3</a:t>
            </a:r>
            <a:r>
              <a:rPr lang="en-US" dirty="0" smtClean="0">
                <a:latin typeface="Times" pitchFamily="18" charset="0"/>
              </a:rPr>
              <a:t> is </a:t>
            </a:r>
            <a:r>
              <a:rPr lang="en-US" b="1" dirty="0">
                <a:latin typeface="Times" pitchFamily="18" charset="0"/>
              </a:rPr>
              <a:t>1</a:t>
            </a:r>
            <a:r>
              <a:rPr lang="en-US" b="1" dirty="0" smtClean="0">
                <a:latin typeface="Times" pitchFamily="18" charset="0"/>
              </a:rPr>
              <a:t>0 </a:t>
            </a:r>
            <a:r>
              <a:rPr lang="en-US" dirty="0" smtClean="0">
                <a:latin typeface="Times" pitchFamily="18" charset="0"/>
              </a:rPr>
              <a:t>steps from zero.  What could the value of </a:t>
            </a:r>
            <a:r>
              <a:rPr lang="en-US" b="1" i="1" dirty="0" smtClean="0">
                <a:latin typeface="Times" pitchFamily="18" charset="0"/>
              </a:rPr>
              <a:t>g</a:t>
            </a:r>
            <a:r>
              <a:rPr lang="en-US" b="1" dirty="0" smtClean="0">
                <a:latin typeface="Times" pitchFamily="18" charset="0"/>
              </a:rPr>
              <a:t> – 3 </a:t>
            </a:r>
            <a:r>
              <a:rPr lang="en-US" dirty="0" smtClean="0">
                <a:latin typeface="Times" pitchFamily="18" charset="0"/>
              </a:rPr>
              <a:t>be? </a:t>
            </a:r>
          </a:p>
          <a:p>
            <a:pPr>
              <a:lnSpc>
                <a:spcPct val="120000"/>
              </a:lnSpc>
            </a:pPr>
            <a:r>
              <a:rPr lang="en-US" b="1" i="1" dirty="0">
                <a:latin typeface="Times" pitchFamily="18" charset="0"/>
              </a:rPr>
              <a:t>g</a:t>
            </a:r>
            <a:r>
              <a:rPr lang="en-US" b="1" dirty="0">
                <a:latin typeface="Times" pitchFamily="18" charset="0"/>
              </a:rPr>
              <a:t> - 3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= </a:t>
            </a:r>
            <a:r>
              <a:rPr lang="en-US" b="1" dirty="0" smtClean="0">
                <a:latin typeface="Times" pitchFamily="18" charset="0"/>
              </a:rPr>
              <a:t>±10</a:t>
            </a:r>
            <a:endParaRPr lang="en-US" dirty="0" smtClean="0">
              <a:latin typeface="Times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" pitchFamily="18" charset="0"/>
              </a:rPr>
              <a:t>Thus </a:t>
            </a:r>
            <a:r>
              <a:rPr lang="en-US" b="1" i="1" dirty="0">
                <a:latin typeface="Times" pitchFamily="18" charset="0"/>
              </a:rPr>
              <a:t>g</a:t>
            </a:r>
            <a:r>
              <a:rPr lang="en-US" b="1" dirty="0">
                <a:latin typeface="Times" pitchFamily="18" charset="0"/>
              </a:rPr>
              <a:t> - 3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= 10</a:t>
            </a:r>
            <a:r>
              <a:rPr lang="en-US" dirty="0" smtClean="0">
                <a:latin typeface="Times" pitchFamily="18" charset="0"/>
              </a:rPr>
              <a:t>  or </a:t>
            </a:r>
            <a:r>
              <a:rPr lang="en-US" b="1" i="1" dirty="0">
                <a:latin typeface="Times" pitchFamily="18" charset="0"/>
              </a:rPr>
              <a:t>g</a:t>
            </a:r>
            <a:r>
              <a:rPr lang="en-US" b="1" dirty="0">
                <a:latin typeface="Times" pitchFamily="18" charset="0"/>
              </a:rPr>
              <a:t> - 3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= -10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" pitchFamily="18" charset="0"/>
              </a:rPr>
              <a:t>Solve these two equations and we get … 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latin typeface="Times" pitchFamily="18" charset="0"/>
              </a:rPr>
              <a:t>g</a:t>
            </a:r>
            <a:r>
              <a:rPr lang="en-US" dirty="0" smtClean="0">
                <a:latin typeface="Times" pitchFamily="18" charset="0"/>
              </a:rPr>
              <a:t> = 13 or </a:t>
            </a:r>
            <a:r>
              <a:rPr lang="en-US" i="1" dirty="0" smtClean="0">
                <a:latin typeface="Times" pitchFamily="18" charset="0"/>
              </a:rPr>
              <a:t>g</a:t>
            </a:r>
            <a:r>
              <a:rPr lang="en-US" dirty="0" smtClean="0">
                <a:latin typeface="Times" pitchFamily="18" charset="0"/>
              </a:rPr>
              <a:t> = -</a:t>
            </a:r>
            <a:r>
              <a:rPr lang="en-US" dirty="0">
                <a:latin typeface="Times" pitchFamily="18" charset="0"/>
              </a:rPr>
              <a:t>7</a:t>
            </a:r>
            <a:endParaRPr lang="en-US" dirty="0" smtClean="0">
              <a:latin typeface="Times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" pitchFamily="18" charset="0"/>
              </a:rPr>
              <a:t>Be sure to always check your solutions</a:t>
            </a:r>
            <a:r>
              <a:rPr lang="en-US" dirty="0" smtClean="0">
                <a:latin typeface="Times" pitchFamily="18" charset="0"/>
              </a:rPr>
              <a:t>!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Times" pitchFamily="18" charset="0"/>
              </a:rPr>
              <a:t>{</a:t>
            </a:r>
            <a:r>
              <a:rPr lang="en-US" b="1" i="1" dirty="0">
                <a:latin typeface="Times" pitchFamily="18" charset="0"/>
              </a:rPr>
              <a:t>g</a:t>
            </a:r>
            <a:r>
              <a:rPr lang="en-US" b="1" dirty="0">
                <a:latin typeface="Times" pitchFamily="18" charset="0"/>
              </a:rPr>
              <a:t> | </a:t>
            </a:r>
            <a:r>
              <a:rPr lang="en-US" b="1" i="1" dirty="0">
                <a:latin typeface="Times" pitchFamily="18" charset="0"/>
              </a:rPr>
              <a:t>g</a:t>
            </a:r>
            <a:r>
              <a:rPr lang="en-US" b="1" dirty="0">
                <a:latin typeface="Times" pitchFamily="18" charset="0"/>
              </a:rPr>
              <a:t> = 13, -7</a:t>
            </a:r>
            <a:r>
              <a:rPr lang="en-US" b="1" dirty="0" smtClean="0">
                <a:latin typeface="Times" pitchFamily="18" charset="0"/>
              </a:rPr>
              <a:t>}</a:t>
            </a:r>
            <a:endParaRPr lang="en-US" b="1" dirty="0">
              <a:latin typeface="Times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86000" y="2667000"/>
            <a:ext cx="5181600" cy="1815882"/>
            <a:chOff x="1981200" y="2743200"/>
            <a:chExt cx="5181600" cy="1815882"/>
          </a:xfrm>
        </p:grpSpPr>
        <p:sp>
          <p:nvSpPr>
            <p:cNvPr id="4" name="TextBox 3"/>
            <p:cNvSpPr txBox="1"/>
            <p:nvPr/>
          </p:nvSpPr>
          <p:spPr>
            <a:xfrm>
              <a:off x="1981200" y="2743200"/>
              <a:ext cx="5181600" cy="181588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" pitchFamily="18" charset="0"/>
                </a:rPr>
                <a:t>Check: |</a:t>
              </a:r>
              <a:r>
                <a:rPr lang="en-US" sz="2800" i="1" dirty="0" smtClean="0">
                  <a:latin typeface="Times" pitchFamily="18" charset="0"/>
                </a:rPr>
                <a:t>g</a:t>
              </a:r>
              <a:r>
                <a:rPr lang="en-US" sz="2800" dirty="0" smtClean="0">
                  <a:latin typeface="Times" pitchFamily="18" charset="0"/>
                </a:rPr>
                <a:t> – 3| = 10</a:t>
              </a:r>
            </a:p>
            <a:p>
              <a:pPr algn="ctr"/>
              <a:r>
                <a:rPr lang="en-US" sz="2800" dirty="0">
                  <a:latin typeface="Times" pitchFamily="18" charset="0"/>
                </a:rPr>
                <a:t>|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13</a:t>
              </a:r>
              <a:r>
                <a:rPr lang="en-US" sz="2800" dirty="0" smtClean="0">
                  <a:latin typeface="Times" pitchFamily="18" charset="0"/>
                </a:rPr>
                <a:t> – 3| = 10     |</a:t>
              </a:r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  <a:latin typeface="Times" pitchFamily="18" charset="0"/>
                </a:rPr>
                <a:t>-7 </a:t>
              </a:r>
              <a:r>
                <a:rPr lang="en-US" sz="2800" dirty="0" smtClean="0">
                  <a:latin typeface="Times" pitchFamily="18" charset="0"/>
                </a:rPr>
                <a:t>- 3| = 10</a:t>
              </a:r>
            </a:p>
            <a:p>
              <a:r>
                <a:rPr lang="en-US" sz="2800" dirty="0" smtClean="0">
                  <a:latin typeface="Times" pitchFamily="18" charset="0"/>
                </a:rPr>
                <a:t>            |10| = 10         |-10| = 10</a:t>
              </a:r>
            </a:p>
            <a:p>
              <a:r>
                <a:rPr lang="en-US" sz="2800" dirty="0" smtClean="0">
                  <a:latin typeface="Times" pitchFamily="18" charset="0"/>
                </a:rPr>
                <a:t>              10 = 10            10 = 10</a:t>
              </a:r>
              <a:endParaRPr lang="en-US" sz="2800" dirty="0">
                <a:latin typeface="Times" pitchFamily="18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4419600" y="4191000"/>
              <a:ext cx="381000" cy="228600"/>
              <a:chOff x="1824" y="3168"/>
              <a:chExt cx="336" cy="192"/>
            </a:xfrm>
          </p:grpSpPr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6629400" y="4191000"/>
              <a:ext cx="381000" cy="228600"/>
              <a:chOff x="1824" y="3168"/>
              <a:chExt cx="336" cy="19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48" cy="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rot="5400000">
                <a:off x="1920" y="3120"/>
                <a:ext cx="192" cy="2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10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If </a:t>
            </a:r>
            <a:r>
              <a:rPr lang="en-US" b="1" dirty="0" smtClean="0">
                <a:latin typeface="Times" pitchFamily="18" charset="0"/>
              </a:rPr>
              <a:t>|5</a:t>
            </a:r>
            <a:r>
              <a:rPr lang="en-US" b="1" i="1" dirty="0" smtClean="0">
                <a:latin typeface="Times" pitchFamily="18" charset="0"/>
              </a:rPr>
              <a:t>n</a:t>
            </a:r>
            <a:r>
              <a:rPr lang="en-US" b="1" dirty="0" smtClean="0">
                <a:latin typeface="Times" pitchFamily="18" charset="0"/>
              </a:rPr>
              <a:t>| = -3</a:t>
            </a:r>
            <a:r>
              <a:rPr lang="en-US" dirty="0" smtClean="0">
                <a:latin typeface="Times" pitchFamily="18" charset="0"/>
              </a:rPr>
              <a:t>, what do you know about </a:t>
            </a:r>
            <a:r>
              <a:rPr lang="en-US" b="1" dirty="0">
                <a:latin typeface="Times" pitchFamily="18" charset="0"/>
              </a:rPr>
              <a:t>5</a:t>
            </a:r>
            <a:r>
              <a:rPr lang="en-US" b="1" i="1" dirty="0">
                <a:latin typeface="Times" pitchFamily="18" charset="0"/>
              </a:rPr>
              <a:t>n</a:t>
            </a:r>
            <a:r>
              <a:rPr lang="en-US" dirty="0" smtClean="0">
                <a:latin typeface="Times" pitchFamily="18" charset="0"/>
              </a:rPr>
              <a:t>?</a:t>
            </a:r>
          </a:p>
          <a:p>
            <a:r>
              <a:rPr lang="en-US" b="1" dirty="0">
                <a:latin typeface="Times" pitchFamily="18" charset="0"/>
              </a:rPr>
              <a:t>5</a:t>
            </a:r>
            <a:r>
              <a:rPr lang="en-US" b="1" i="1" dirty="0">
                <a:latin typeface="Times" pitchFamily="18" charset="0"/>
              </a:rPr>
              <a:t>n </a:t>
            </a:r>
            <a:r>
              <a:rPr lang="en-US" dirty="0" smtClean="0">
                <a:latin typeface="Times" pitchFamily="18" charset="0"/>
              </a:rPr>
              <a:t>is </a:t>
            </a:r>
            <a:r>
              <a:rPr lang="en-US" b="1" dirty="0" smtClean="0">
                <a:latin typeface="Times" pitchFamily="18" charset="0"/>
              </a:rPr>
              <a:t>-3 </a:t>
            </a:r>
            <a:r>
              <a:rPr lang="en-US" dirty="0" smtClean="0">
                <a:latin typeface="Times" pitchFamily="18" charset="0"/>
              </a:rPr>
              <a:t>steps from zero.  What could the value of </a:t>
            </a:r>
            <a:r>
              <a:rPr lang="en-US" b="1" dirty="0">
                <a:latin typeface="Times" pitchFamily="18" charset="0"/>
              </a:rPr>
              <a:t>5</a:t>
            </a:r>
            <a:r>
              <a:rPr lang="en-US" b="1" i="1" dirty="0">
                <a:latin typeface="Times" pitchFamily="18" charset="0"/>
              </a:rPr>
              <a:t>n </a:t>
            </a:r>
            <a:r>
              <a:rPr lang="en-US" dirty="0" smtClean="0">
                <a:latin typeface="Times" pitchFamily="18" charset="0"/>
              </a:rPr>
              <a:t>be?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" pitchFamily="18" charset="0"/>
              </a:rPr>
              <a:t>Wait, can you be </a:t>
            </a:r>
            <a:r>
              <a:rPr lang="en-US" b="1" dirty="0" smtClean="0">
                <a:latin typeface="Times" pitchFamily="18" charset="0"/>
              </a:rPr>
              <a:t>-3 </a:t>
            </a:r>
            <a:r>
              <a:rPr lang="en-US" dirty="0" smtClean="0">
                <a:latin typeface="Times" pitchFamily="18" charset="0"/>
              </a:rPr>
              <a:t>steps from zero? Can distance ever be negative? NO!!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 pitchFamily="18" charset="0"/>
              </a:rPr>
              <a:t>Thus this problem has no solutions! </a:t>
            </a:r>
          </a:p>
          <a:p>
            <a:r>
              <a:rPr lang="en-US" dirty="0" smtClean="0">
                <a:latin typeface="Times" pitchFamily="18" charset="0"/>
              </a:rPr>
              <a:t>We can write the solution as </a:t>
            </a:r>
            <a:r>
              <a:rPr lang="en-US" b="1" dirty="0" smtClean="0">
                <a:latin typeface="Times" pitchFamily="18" charset="0"/>
              </a:rPr>
              <a:t>Ø</a:t>
            </a:r>
            <a:r>
              <a:rPr lang="en-US" dirty="0" smtClean="0">
                <a:latin typeface="Times" pitchFamily="18" charset="0"/>
              </a:rPr>
              <a:t> or </a:t>
            </a:r>
            <a:r>
              <a:rPr lang="en-US" b="1" dirty="0" smtClean="0">
                <a:latin typeface="Times" pitchFamily="18" charset="0"/>
              </a:rPr>
              <a:t>{  }</a:t>
            </a:r>
            <a:r>
              <a:rPr lang="en-US" dirty="0" smtClean="0">
                <a:latin typeface="Times" pitchFamily="18" charset="0"/>
              </a:rPr>
              <a:t>.  It is called the null or empty set.  </a:t>
            </a:r>
            <a:endParaRPr lang="en-US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0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What do you notice is different about absolute value equations when compared to other equations you have solved</a:t>
            </a:r>
            <a:r>
              <a:rPr lang="en-US" dirty="0">
                <a:latin typeface="Times" pitchFamily="18" charset="0"/>
              </a:rPr>
              <a:t>?</a:t>
            </a:r>
            <a:endParaRPr lang="en-US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" pitchFamily="18" charset="0"/>
              </a:rPr>
              <a:t>What is new or different about the following equations?</a:t>
            </a:r>
          </a:p>
          <a:p>
            <a:r>
              <a:rPr lang="en-US" dirty="0" smtClean="0">
                <a:latin typeface="Times" pitchFamily="18" charset="0"/>
              </a:rPr>
              <a:t>2|</a:t>
            </a:r>
            <a:r>
              <a:rPr lang="en-US" i="1" dirty="0" smtClean="0">
                <a:latin typeface="Times" pitchFamily="18" charset="0"/>
              </a:rPr>
              <a:t>x </a:t>
            </a:r>
            <a:r>
              <a:rPr lang="en-US" dirty="0" smtClean="0">
                <a:latin typeface="Times" pitchFamily="18" charset="0"/>
              </a:rPr>
              <a:t>+ 6| = 18		        |4</a:t>
            </a:r>
            <a:r>
              <a:rPr lang="en-US" i="1" dirty="0" smtClean="0">
                <a:latin typeface="Times" pitchFamily="18" charset="0"/>
              </a:rPr>
              <a:t>s</a:t>
            </a:r>
            <a:r>
              <a:rPr lang="en-US" dirty="0" smtClean="0">
                <a:latin typeface="Times" pitchFamily="18" charset="0"/>
              </a:rPr>
              <a:t> – 8| - 7 = 3</a:t>
            </a:r>
          </a:p>
          <a:p>
            <a:r>
              <a:rPr lang="en-US" dirty="0" smtClean="0">
                <a:latin typeface="Times" pitchFamily="18" charset="0"/>
              </a:rPr>
              <a:t>Can you find the needed distance?</a:t>
            </a:r>
          </a:p>
          <a:p>
            <a:r>
              <a:rPr lang="en-US" dirty="0" smtClean="0">
                <a:latin typeface="Times" pitchFamily="18" charset="0"/>
              </a:rPr>
              <a:t>No – there are extra values in the problems.  What can we do?</a:t>
            </a:r>
          </a:p>
          <a:p>
            <a:r>
              <a:rPr lang="en-US" dirty="0" smtClean="0">
                <a:latin typeface="Times" pitchFamily="18" charset="0"/>
              </a:rPr>
              <a:t>Use addition/subtraction/multiplication/ division to get the AV expression alone on one side.  NOTE – you NEVER change what is between the AV bars!!!</a:t>
            </a:r>
            <a:endParaRPr lang="en-US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Absolute Value Equations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pPr marL="82296" indent="0" algn="ctr">
              <a:lnSpc>
                <a:spcPct val="150000"/>
              </a:lnSpc>
              <a:buNone/>
            </a:pPr>
            <a:r>
              <a:rPr lang="en-US" sz="3200" b="1" dirty="0" smtClean="0">
                <a:latin typeface="Times" pitchFamily="18" charset="0"/>
              </a:rPr>
              <a:t>2|</a:t>
            </a:r>
            <a:r>
              <a:rPr lang="en-US" sz="3200" b="1" i="1" dirty="0" smtClean="0">
                <a:latin typeface="Times" pitchFamily="18" charset="0"/>
              </a:rPr>
              <a:t>x </a:t>
            </a:r>
            <a:r>
              <a:rPr lang="en-US" sz="3200" b="1" dirty="0" smtClean="0">
                <a:latin typeface="Times" pitchFamily="18" charset="0"/>
              </a:rPr>
              <a:t>+ 6| = 18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sz="3200" dirty="0" smtClean="0">
                <a:latin typeface="Times" pitchFamily="18" charset="0"/>
              </a:rPr>
              <a:t>|</a:t>
            </a:r>
            <a:r>
              <a:rPr lang="en-US" sz="3200" i="1" dirty="0" smtClean="0">
                <a:latin typeface="Times" pitchFamily="18" charset="0"/>
              </a:rPr>
              <a:t>x </a:t>
            </a:r>
            <a:r>
              <a:rPr lang="en-US" sz="3200" dirty="0">
                <a:latin typeface="Times" pitchFamily="18" charset="0"/>
              </a:rPr>
              <a:t>+ 6| = </a:t>
            </a:r>
            <a:r>
              <a:rPr lang="en-US" sz="3200" dirty="0" smtClean="0">
                <a:latin typeface="Times" pitchFamily="18" charset="0"/>
              </a:rPr>
              <a:t>9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sz="3200" i="1" dirty="0" smtClean="0">
                <a:latin typeface="Times" pitchFamily="18" charset="0"/>
              </a:rPr>
              <a:t>x </a:t>
            </a:r>
            <a:r>
              <a:rPr lang="en-US" sz="3200" dirty="0">
                <a:latin typeface="Times" pitchFamily="18" charset="0"/>
              </a:rPr>
              <a:t>+ </a:t>
            </a:r>
            <a:r>
              <a:rPr lang="en-US" sz="3200" dirty="0" smtClean="0">
                <a:latin typeface="Times" pitchFamily="18" charset="0"/>
              </a:rPr>
              <a:t>6 = 9  or   </a:t>
            </a:r>
            <a:r>
              <a:rPr lang="en-US" sz="3200" i="1" dirty="0" smtClean="0">
                <a:latin typeface="Times" pitchFamily="18" charset="0"/>
              </a:rPr>
              <a:t>x </a:t>
            </a:r>
            <a:r>
              <a:rPr lang="en-US" sz="3200" dirty="0">
                <a:latin typeface="Times" pitchFamily="18" charset="0"/>
              </a:rPr>
              <a:t>+ 6 </a:t>
            </a:r>
            <a:r>
              <a:rPr lang="en-US" sz="3200" dirty="0" smtClean="0">
                <a:latin typeface="Times" pitchFamily="18" charset="0"/>
              </a:rPr>
              <a:t>= -9</a:t>
            </a:r>
            <a:endParaRPr lang="en-US" sz="3200" i="1" dirty="0">
              <a:latin typeface="Times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sz="3200" i="1" dirty="0" smtClean="0">
                <a:latin typeface="Times" pitchFamily="18" charset="0"/>
              </a:rPr>
              <a:t>x</a:t>
            </a:r>
            <a:r>
              <a:rPr lang="en-US" sz="3200" dirty="0" smtClean="0">
                <a:latin typeface="Times" pitchFamily="18" charset="0"/>
              </a:rPr>
              <a:t> = 3, -15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dirty="0" smtClean="0">
                <a:latin typeface="Times" pitchFamily="18" charset="0"/>
              </a:rPr>
              <a:t>Be </a:t>
            </a:r>
            <a:r>
              <a:rPr lang="en-US" dirty="0">
                <a:latin typeface="Times" pitchFamily="18" charset="0"/>
              </a:rPr>
              <a:t>sure to always check your solutions</a:t>
            </a:r>
            <a:r>
              <a:rPr lang="en-US" dirty="0" smtClean="0">
                <a:latin typeface="Times" pitchFamily="18" charset="0"/>
              </a:rPr>
              <a:t>!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en-US" b="1" dirty="0">
                <a:latin typeface="Times" pitchFamily="18" charset="0"/>
              </a:rPr>
              <a:t>{</a:t>
            </a:r>
            <a:r>
              <a:rPr lang="en-US" b="1" i="1" dirty="0">
                <a:latin typeface="Times" pitchFamily="18" charset="0"/>
              </a:rPr>
              <a:t>x</a:t>
            </a:r>
            <a:r>
              <a:rPr lang="en-US" b="1" dirty="0">
                <a:latin typeface="Times" pitchFamily="18" charset="0"/>
              </a:rPr>
              <a:t> | </a:t>
            </a:r>
            <a:r>
              <a:rPr lang="en-US" b="1" i="1" dirty="0">
                <a:latin typeface="Times" pitchFamily="18" charset="0"/>
              </a:rPr>
              <a:t>x</a:t>
            </a:r>
            <a:r>
              <a:rPr lang="en-US" b="1" dirty="0">
                <a:latin typeface="Times" pitchFamily="18" charset="0"/>
              </a:rPr>
              <a:t> = 3, -15}</a:t>
            </a:r>
          </a:p>
          <a:p>
            <a:pPr marL="82296" indent="0" algn="ctr">
              <a:lnSpc>
                <a:spcPct val="150000"/>
              </a:lnSpc>
              <a:buNone/>
            </a:pPr>
            <a:endParaRPr lang="en-US" dirty="0">
              <a:latin typeface="Times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endParaRPr lang="en-US" sz="3200" b="1" dirty="0" smtClean="0">
              <a:latin typeface="Time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03802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Divide both sides of the equation by 2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2888" y="2895600"/>
            <a:ext cx="179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Distance: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+ 6 is 9 steps from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0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69433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Solve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743200"/>
            <a:ext cx="541020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2296" indent="0" algn="ctr">
              <a:lnSpc>
                <a:spcPct val="150000"/>
              </a:lnSpc>
              <a:buNone/>
            </a:pPr>
            <a:r>
              <a:rPr lang="en-US" sz="2800" dirty="0" smtClean="0">
                <a:latin typeface="Times" pitchFamily="18" charset="0"/>
              </a:rPr>
              <a:t>Check: 2|</a:t>
            </a:r>
            <a:r>
              <a:rPr lang="en-US" sz="2800" i="1" dirty="0" smtClean="0">
                <a:latin typeface="Times" pitchFamily="18" charset="0"/>
              </a:rPr>
              <a:t>x </a:t>
            </a:r>
            <a:r>
              <a:rPr lang="en-US" sz="2800" dirty="0">
                <a:latin typeface="Times" pitchFamily="18" charset="0"/>
              </a:rPr>
              <a:t>+ 6| = </a:t>
            </a:r>
            <a:r>
              <a:rPr lang="en-US" sz="2800" dirty="0" smtClean="0">
                <a:latin typeface="Times" pitchFamily="18" charset="0"/>
              </a:rPr>
              <a:t>18</a:t>
            </a:r>
          </a:p>
          <a:p>
            <a:pPr algn="ctr"/>
            <a:r>
              <a:rPr lang="en-US" sz="2800" dirty="0" smtClean="0">
                <a:latin typeface="Times" pitchFamily="18" charset="0"/>
              </a:rPr>
              <a:t>2|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3</a:t>
            </a:r>
            <a:r>
              <a:rPr lang="en-US" sz="2800" i="1" dirty="0" smtClean="0">
                <a:latin typeface="Times" pitchFamily="18" charset="0"/>
              </a:rPr>
              <a:t> </a:t>
            </a:r>
            <a:r>
              <a:rPr lang="en-US" sz="2800" dirty="0" smtClean="0">
                <a:latin typeface="Times" pitchFamily="18" charset="0"/>
              </a:rPr>
              <a:t>+ 6| = 18      2|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-15</a:t>
            </a:r>
            <a:r>
              <a:rPr lang="en-US" sz="2800" i="1" dirty="0" smtClean="0">
                <a:latin typeface="Times" pitchFamily="18" charset="0"/>
              </a:rPr>
              <a:t> </a:t>
            </a:r>
            <a:r>
              <a:rPr lang="en-US" sz="2800" dirty="0" smtClean="0">
                <a:latin typeface="Times" pitchFamily="18" charset="0"/>
              </a:rPr>
              <a:t>+ 6| = 18</a:t>
            </a:r>
          </a:p>
          <a:p>
            <a:r>
              <a:rPr lang="en-US" sz="2800" dirty="0" smtClean="0">
                <a:latin typeface="Times" pitchFamily="18" charset="0"/>
              </a:rPr>
              <a:t>         2|9| = 18                2|-9| = 18     </a:t>
            </a:r>
            <a:endParaRPr lang="en-US" sz="2800" dirty="0">
              <a:latin typeface="Times" pitchFamily="18" charset="0"/>
            </a:endParaRPr>
          </a:p>
          <a:p>
            <a:r>
              <a:rPr lang="en-US" sz="2800" dirty="0" smtClean="0">
                <a:latin typeface="Times" pitchFamily="18" charset="0"/>
              </a:rPr>
              <a:t>           2(9) = 18             2(9) = 18</a:t>
            </a:r>
          </a:p>
          <a:p>
            <a:r>
              <a:rPr lang="en-US" sz="2800" dirty="0" smtClean="0">
                <a:latin typeface="Times" pitchFamily="18" charset="0"/>
              </a:rPr>
              <a:t>              18 = 18               18 = 18</a:t>
            </a:r>
            <a:endParaRPr lang="en-US" sz="2800" dirty="0">
              <a:latin typeface="Times" pitchFamily="18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648200" y="4800600"/>
            <a:ext cx="381000" cy="228600"/>
            <a:chOff x="1824" y="3168"/>
            <a:chExt cx="336" cy="192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824" y="3264"/>
              <a:ext cx="48" cy="9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rot="5400000">
              <a:off x="1920" y="3120"/>
              <a:ext cx="192" cy="28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045456" y="4800600"/>
            <a:ext cx="381000" cy="228600"/>
            <a:chOff x="1824" y="3168"/>
            <a:chExt cx="336" cy="192"/>
          </a:xfrm>
        </p:grpSpPr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1824" y="3264"/>
              <a:ext cx="48" cy="9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rot="5400000">
              <a:off x="1920" y="3120"/>
              <a:ext cx="192" cy="28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31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  <revision id="1.0.37047.0"/>
</version>
</file>

<file path=customXml/itemProps1.xml><?xml version="1.0" encoding="utf-8"?>
<ds:datastoreItem xmlns:ds="http://schemas.openxmlformats.org/officeDocument/2006/customXml" ds:itemID="{FFEC7D37-932F-4C5B-95B6-80BF973720D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3209</TotalTime>
  <Words>3193</Words>
  <Application>Microsoft Office PowerPoint</Application>
  <PresentationFormat>On-screen Show (4:3)</PresentationFormat>
  <Paragraphs>434</Paragraphs>
  <Slides>44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Solstice</vt:lpstr>
      <vt:lpstr>Solving Absolute Value Equations</vt:lpstr>
      <vt:lpstr>Absolute Value</vt:lpstr>
      <vt:lpstr>Absolute Value Equations</vt:lpstr>
      <vt:lpstr>Absolute Value Equations</vt:lpstr>
      <vt:lpstr>Absolute Value Equations</vt:lpstr>
      <vt:lpstr>Absolute Value Equations</vt:lpstr>
      <vt:lpstr>Absolute Value Equations</vt:lpstr>
      <vt:lpstr>Absolute Value Equations</vt:lpstr>
      <vt:lpstr>Absolute Value Equations</vt:lpstr>
      <vt:lpstr>Absolute Value Equations</vt:lpstr>
      <vt:lpstr>Absolute Value Equations</vt:lpstr>
      <vt:lpstr>Absolute Value Equations</vt:lpstr>
      <vt:lpstr>Absolute Value Recap</vt:lpstr>
      <vt:lpstr>Absolute Value Equations</vt:lpstr>
      <vt:lpstr>Absolute Value Equations</vt:lpstr>
      <vt:lpstr>Absolute Value Equations</vt:lpstr>
      <vt:lpstr>Absolute Value Equations</vt:lpstr>
      <vt:lpstr>Absolute Value Equations</vt:lpstr>
      <vt:lpstr>Absolute Value Equations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How far … and from where?</vt:lpstr>
      <vt:lpstr>Examples</vt:lpstr>
      <vt:lpstr>Examples</vt:lpstr>
      <vt:lpstr>Examples</vt:lpstr>
      <vt:lpstr>One more method… graphing! </vt:lpstr>
      <vt:lpstr>Solve by Graphing</vt:lpstr>
      <vt:lpstr>Graphing</vt:lpstr>
      <vt:lpstr>Graphing</vt:lpstr>
      <vt:lpstr>Graphing</vt:lpstr>
      <vt:lpstr>Graphing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Value  Equations and Inequalities</dc:title>
  <dc:creator>Default Name</dc:creator>
  <cp:lastModifiedBy>Jessica A. Meade (jmeade)</cp:lastModifiedBy>
  <cp:revision>128</cp:revision>
  <dcterms:created xsi:type="dcterms:W3CDTF">2013-07-01T12:22:24Z</dcterms:created>
  <dcterms:modified xsi:type="dcterms:W3CDTF">2013-08-11T15:49:40Z</dcterms:modified>
</cp:coreProperties>
</file>